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455" autoAdjust="0"/>
  </p:normalViewPr>
  <p:slideViewPr>
    <p:cSldViewPr>
      <p:cViewPr>
        <p:scale>
          <a:sx n="90" d="100"/>
          <a:sy n="90" d="100"/>
        </p:scale>
        <p:origin x="-2232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1.2319521075637478</c:v>
                </c:pt>
                <c:pt idx="1">
                  <c:v>1.0612939907829113</c:v>
                </c:pt>
                <c:pt idx="2">
                  <c:v>1.0038429006515681</c:v>
                </c:pt>
                <c:pt idx="3">
                  <c:v>0.71660811884941866</c:v>
                </c:pt>
                <c:pt idx="4">
                  <c:v>1.1634390096910281</c:v>
                </c:pt>
                <c:pt idx="5">
                  <c:v>1.1903694375090823</c:v>
                </c:pt>
                <c:pt idx="6">
                  <c:v>1.2564391493801648</c:v>
                </c:pt>
                <c:pt idx="7">
                  <c:v>0.82043945102472671</c:v>
                </c:pt>
                <c:pt idx="8">
                  <c:v>1.0116272230210406</c:v>
                </c:pt>
                <c:pt idx="9">
                  <c:v>1.0123068996905624</c:v>
                </c:pt>
              </c:numCache>
            </c:numRef>
          </c:val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1.0825917341498075</c:v>
                </c:pt>
                <c:pt idx="1">
                  <c:v>0.99792556223749862</c:v>
                </c:pt>
                <c:pt idx="2">
                  <c:v>1.1797120571228996</c:v>
                </c:pt>
                <c:pt idx="3">
                  <c:v>1.2449283858704043</c:v>
                </c:pt>
                <c:pt idx="4">
                  <c:v>1.3674170088311317</c:v>
                </c:pt>
                <c:pt idx="5">
                  <c:v>1.010348298146011</c:v>
                </c:pt>
                <c:pt idx="6">
                  <c:v>0.92366193629379523</c:v>
                </c:pt>
                <c:pt idx="7">
                  <c:v>0.95694578887292636</c:v>
                </c:pt>
                <c:pt idx="8">
                  <c:v>0.90144540802638728</c:v>
                </c:pt>
                <c:pt idx="9">
                  <c:v>0.90656865381450047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173952"/>
        <c:axId val="86121088"/>
      </c:barChart>
      <c:catAx>
        <c:axId val="66173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21088"/>
        <c:crosses val="autoZero"/>
        <c:auto val="1"/>
        <c:lblAlgn val="ctr"/>
        <c:lblOffset val="100"/>
        <c:noMultiLvlLbl val="0"/>
      </c:catAx>
      <c:valAx>
        <c:axId val="86121088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661739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</c:ser>
        <c:ser>
          <c:idx val="1"/>
          <c:order val="1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9.9981053467928405E-2"/>
                  <c:y val="-1.272242544485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090444224872925E-2"/>
                  <c:y val="5.599300087489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1202238459823984E-2"/>
                  <c:y val="-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1803288845823197"/>
                  <c:y val="-6.999125109361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0273232884327597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4600143287393086"/>
                  <c:y val="-6.2992401540358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0.59915537568185817</c:v>
                </c:pt>
                <c:pt idx="1">
                  <c:v>0.59095106186518931</c:v>
                </c:pt>
                <c:pt idx="2">
                  <c:v>0.62551440329218111</c:v>
                </c:pt>
                <c:pt idx="3">
                  <c:v>0.64177527298344483</c:v>
                </c:pt>
                <c:pt idx="4">
                  <c:v>0.50877192982456143</c:v>
                </c:pt>
                <c:pt idx="5">
                  <c:v>0.49273531269741</c:v>
                </c:pt>
                <c:pt idx="6">
                  <c:v>0.57747689662583279</c:v>
                </c:pt>
                <c:pt idx="7">
                  <c:v>0.58873239436619718</c:v>
                </c:pt>
                <c:pt idx="8">
                  <c:v>0.33860386245878488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45281280"/>
        <c:axId val="45282816"/>
      </c:radarChart>
      <c:catAx>
        <c:axId val="45281280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45282816"/>
        <c:crosses val="autoZero"/>
        <c:auto val="1"/>
        <c:lblAlgn val="ctr"/>
        <c:lblOffset val="100"/>
        <c:noMultiLvlLbl val="0"/>
      </c:catAx>
      <c:valAx>
        <c:axId val="45282816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4528128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explosion val="25"/>
          <c:cat>
            <c:strRef>
              <c:f>Лист1!$A$13:$A$19</c:f>
              <c:strCache>
                <c:ptCount val="5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Охрана окружающей среды</c:v>
                </c:pt>
                <c:pt idx="3">
                  <c:v>Жилищно-коммунальные услуги и жилищное строительство</c:v>
                </c:pt>
                <c:pt idx="4">
                  <c:v>Социальная  сфера</c:v>
                </c:pt>
              </c:strCache>
            </c:strRef>
          </c:cat>
          <c:val>
            <c:numRef>
              <c:f>Лист1!$B$13:$B$19</c:f>
            </c:numRef>
          </c:val>
        </c:ser>
        <c:ser>
          <c:idx val="1"/>
          <c:order val="1"/>
          <c:explosion val="25"/>
          <c:dLbls>
            <c:dLbl>
              <c:idx val="0"/>
              <c:layout>
                <c:manualLayout>
                  <c:x val="-8.3061570428696413E-2"/>
                  <c:y val="-3.1810503885034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3635170603674543E-4"/>
                  <c:y val="-9.9596424209350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3782370953630799E-2"/>
                  <c:y val="3.0537408071515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951224846894137E-2"/>
                  <c:y val="0.163196642498895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4256266404199475"/>
                  <c:y val="-0.180918895039110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Лист1!$A$13:$A$19</c:f>
              <c:strCache>
                <c:ptCount val="5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Охрана окружающей среды</c:v>
                </c:pt>
                <c:pt idx="3">
                  <c:v>Жилищно-коммунальные услуги и жилищное строительство</c:v>
                </c:pt>
                <c:pt idx="4">
                  <c:v>Социальная  сфера</c:v>
                </c:pt>
              </c:strCache>
            </c:strRef>
          </c:cat>
          <c:val>
            <c:numRef>
              <c:f>Лист1!$C$13:$C$19</c:f>
              <c:numCache>
                <c:formatCode>0.0%</c:formatCode>
                <c:ptCount val="5"/>
                <c:pt idx="0">
                  <c:v>8.026611576425384E-2</c:v>
                </c:pt>
                <c:pt idx="1">
                  <c:v>2.4464981356947069E-2</c:v>
                </c:pt>
                <c:pt idx="2">
                  <c:v>5.4032648601711386E-4</c:v>
                </c:pt>
                <c:pt idx="3">
                  <c:v>0.11050690496694822</c:v>
                </c:pt>
                <c:pt idx="4">
                  <c:v>0.78500000000000003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sz="15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397621478492E-2"/>
          <c:y val="1.5988219495818842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0.45291930898753557</c:v>
                </c:pt>
                <c:pt idx="1">
                  <c:v>0.15607021450012923</c:v>
                </c:pt>
                <c:pt idx="2">
                  <c:v>1.7096395841202313E-2</c:v>
                </c:pt>
                <c:pt idx="3">
                  <c:v>2.6324473689441984E-2</c:v>
                </c:pt>
                <c:pt idx="4">
                  <c:v>9.2288730294415838E-2</c:v>
                </c:pt>
                <c:pt idx="5">
                  <c:v>3.2888694511261758E-2</c:v>
                </c:pt>
                <c:pt idx="6">
                  <c:v>5.443412917718625E-2</c:v>
                </c:pt>
                <c:pt idx="7">
                  <c:v>5.307834522791881E-3</c:v>
                </c:pt>
                <c:pt idx="8">
                  <c:v>0.16267021847603527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3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январь-сентябрь 2019 года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январь –сентябрь 2019 года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00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800" smtClean="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072922"/>
              </p:ext>
            </p:extLst>
          </p:nvPr>
        </p:nvGraphicFramePr>
        <p:xfrm>
          <a:off x="468313" y="1790700"/>
          <a:ext cx="8424862" cy="457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Лист" r:id="rId4" imgW="7124700" imgH="3867221" progId="Excel.Sheet.8">
                  <p:embed/>
                </p:oleObj>
              </mc:Choice>
              <mc:Fallback>
                <p:oleObj name="Лист" r:id="rId4" imgW="7124700" imgH="386722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790700"/>
                        <a:ext cx="8424862" cy="457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в реальном выражении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аналогичным периодом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718249"/>
              </p:ext>
            </p:extLst>
          </p:nvPr>
        </p:nvGraphicFramePr>
        <p:xfrm>
          <a:off x="395536" y="1196751"/>
          <a:ext cx="8568952" cy="5281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0394379"/>
              </p:ext>
            </p:extLst>
          </p:nvPr>
        </p:nvGraphicFramePr>
        <p:xfrm>
          <a:off x="251520" y="1052736"/>
          <a:ext cx="8658969" cy="5472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710703"/>
              </p:ext>
            </p:extLst>
          </p:nvPr>
        </p:nvGraphicFramePr>
        <p:xfrm>
          <a:off x="539552" y="1504950"/>
          <a:ext cx="8136904" cy="4804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           Мстиславского района по экономической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расходов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117849"/>
              </p:ext>
            </p:extLst>
          </p:nvPr>
        </p:nvGraphicFramePr>
        <p:xfrm>
          <a:off x="323528" y="1790700"/>
          <a:ext cx="8568951" cy="473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2552</TotalTime>
  <Words>108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Лист</vt:lpstr>
      <vt:lpstr>Презентация PowerPoint</vt:lpstr>
      <vt:lpstr>Исполнение бюджета  за январь –сентябрь 2019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аналогичным периодом 2018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</cp:lastModifiedBy>
  <cp:revision>136</cp:revision>
  <cp:lastPrinted>2019-02-05T07:31:59Z</cp:lastPrinted>
  <dcterms:created xsi:type="dcterms:W3CDTF">2016-07-18T07:02:46Z</dcterms:created>
  <dcterms:modified xsi:type="dcterms:W3CDTF">2019-11-18T07:02:10Z</dcterms:modified>
</cp:coreProperties>
</file>