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5767" autoAdjust="0"/>
  </p:normalViewPr>
  <p:slideViewPr>
    <p:cSldViewPr>
      <p:cViewPr varScale="1">
        <p:scale>
          <a:sx n="110" d="100"/>
          <a:sy n="110" d="100"/>
        </p:scale>
        <p:origin x="124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552136878426744"/>
          <c:y val="0"/>
          <c:w val="0.62826971235960616"/>
          <c:h val="0.94929976809363048"/>
        </c:manualLayout>
      </c:layout>
      <c:pie3DChart>
        <c:varyColors val="1"/>
        <c:ser>
          <c:idx val="0"/>
          <c:order val="0"/>
          <c:explosion val="32"/>
          <c:dLbls>
            <c:dLbl>
              <c:idx val="0"/>
              <c:layout>
                <c:manualLayout>
                  <c:x val="9.5618451079941241E-2"/>
                  <c:y val="-0.125732394359610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2A-4FFB-9B5D-1BC6F2058B0C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2A-4FFB-9B5D-1BC6F2058B0C}"/>
                </c:ext>
              </c:extLst>
            </c:dLbl>
            <c:dLbl>
              <c:idx val="2"/>
              <c:layout>
                <c:manualLayout>
                  <c:x val="3.6710753279346572E-2"/>
                  <c:y val="-0.2008078142017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2A-4FFB-9B5D-1BC6F2058B0C}"/>
                </c:ext>
              </c:extLst>
            </c:dLbl>
            <c:dLbl>
              <c:idx val="3"/>
              <c:layout>
                <c:manualLayout>
                  <c:x val="0.10647688393438544"/>
                  <c:y val="-0.113004901412903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2A-4FFB-9B5D-1BC6F2058B0C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B2A-4FFB-9B5D-1BC6F2058B0C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2A-4FFB-9B5D-1BC6F2058B0C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B2A-4FFB-9B5D-1BC6F2058B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'Лист2 (2)'!$A$7:$A$10</c:f>
              <c:strCache>
                <c:ptCount val="4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Дотация</c:v>
                </c:pt>
                <c:pt idx="3">
                  <c:v>Субвенции и иные межбюджетные трансферты</c:v>
                </c:pt>
              </c:strCache>
            </c:strRef>
          </c:cat>
          <c:val>
            <c:numRef>
              <c:f>'Лист2 (2)'!$B$7:$B$10</c:f>
              <c:numCache>
                <c:formatCode>0.0%</c:formatCode>
                <c:ptCount val="4"/>
                <c:pt idx="0">
                  <c:v>0.2818171026768857</c:v>
                </c:pt>
                <c:pt idx="1">
                  <c:v>5.4714679541835565E-2</c:v>
                </c:pt>
                <c:pt idx="2">
                  <c:v>0.60162241368405467</c:v>
                </c:pt>
                <c:pt idx="3">
                  <c:v>6.1845804097224059E-2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B2A-4FFB-9B5D-1BC6F2058B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  <c:extLst>
            <c:ext xmlns:c16="http://schemas.microsoft.com/office/drawing/2014/chart" uri="{C3380CC4-5D6E-409C-BE32-E72D297353CC}">
              <c16:uniqueId val="{00000000-4E28-4B96-BCEC-D6F9AE9A7781}"/>
            </c:ext>
          </c:extLst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  <c:extLst>
            <c:ext xmlns:c16="http://schemas.microsoft.com/office/drawing/2014/chart" uri="{C3380CC4-5D6E-409C-BE32-E72D297353CC}">
              <c16:uniqueId val="{00000001-4E28-4B96-BCEC-D6F9AE9A7781}"/>
            </c:ext>
          </c:extLst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  <c:extLst>
            <c:ext xmlns:c16="http://schemas.microsoft.com/office/drawing/2014/chart" uri="{C3380CC4-5D6E-409C-BE32-E72D297353CC}">
              <c16:uniqueId val="{00000002-4E28-4B96-BCEC-D6F9AE9A7781}"/>
            </c:ext>
          </c:extLst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  <c:extLst>
            <c:ext xmlns:c16="http://schemas.microsoft.com/office/drawing/2014/chart" uri="{C3380CC4-5D6E-409C-BE32-E72D297353CC}">
              <c16:uniqueId val="{00000003-4E28-4B96-BCEC-D6F9AE9A7781}"/>
            </c:ext>
          </c:extLst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  <c:extLst>
            <c:ext xmlns:c16="http://schemas.microsoft.com/office/drawing/2014/chart" uri="{C3380CC4-5D6E-409C-BE32-E72D297353CC}">
              <c16:uniqueId val="{00000004-4E28-4B96-BCEC-D6F9AE9A7781}"/>
            </c:ext>
          </c:extLst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  <c:extLst>
            <c:ext xmlns:c16="http://schemas.microsoft.com/office/drawing/2014/chart" uri="{C3380CC4-5D6E-409C-BE32-E72D297353CC}">
              <c16:uniqueId val="{00000005-4E28-4B96-BCEC-D6F9AE9A7781}"/>
            </c:ext>
          </c:extLst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0.97113765698006727</c:v>
                </c:pt>
                <c:pt idx="1">
                  <c:v>1.0621147541253284</c:v>
                </c:pt>
                <c:pt idx="2">
                  <c:v>1.0243522679159212</c:v>
                </c:pt>
                <c:pt idx="3">
                  <c:v>1.0709712670301348</c:v>
                </c:pt>
                <c:pt idx="4">
                  <c:v>1.0379289241848484</c:v>
                </c:pt>
                <c:pt idx="5">
                  <c:v>0.95454086602521249</c:v>
                </c:pt>
                <c:pt idx="6">
                  <c:v>1.2550677898483369</c:v>
                </c:pt>
                <c:pt idx="7">
                  <c:v>1.0617363467694645</c:v>
                </c:pt>
                <c:pt idx="8">
                  <c:v>1.0288968321411212</c:v>
                </c:pt>
                <c:pt idx="9">
                  <c:v>1.0293166964295892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E28-4B96-BCEC-D6F9AE9A7781}"/>
            </c:ext>
          </c:extLst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1.0610251856020307</c:v>
                </c:pt>
                <c:pt idx="1">
                  <c:v>1.1243090954671888</c:v>
                </c:pt>
                <c:pt idx="2">
                  <c:v>1.0625267227518262</c:v>
                </c:pt>
                <c:pt idx="3">
                  <c:v>1.0888557262882852</c:v>
                </c:pt>
                <c:pt idx="4">
                  <c:v>1.1000249438762784</c:v>
                </c:pt>
                <c:pt idx="5">
                  <c:v>1.0699902492120004</c:v>
                </c:pt>
                <c:pt idx="6">
                  <c:v>1.073514130796146</c:v>
                </c:pt>
                <c:pt idx="7">
                  <c:v>1.0654605916147351</c:v>
                </c:pt>
                <c:pt idx="8">
                  <c:v>1.0998270815214419</c:v>
                </c:pt>
                <c:pt idx="9">
                  <c:v>1.0988089102372003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E28-4B96-BCEC-D6F9AE9A7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490432"/>
        <c:axId val="185500416"/>
      </c:barChart>
      <c:catAx>
        <c:axId val="185490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500416"/>
        <c:crosses val="autoZero"/>
        <c:auto val="1"/>
        <c:lblAlgn val="ctr"/>
        <c:lblOffset val="100"/>
        <c:noMultiLvlLbl val="0"/>
      </c:catAx>
      <c:valAx>
        <c:axId val="18550041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85490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  <c:extLst>
            <c:ext xmlns:c16="http://schemas.microsoft.com/office/drawing/2014/chart" uri="{C3380CC4-5D6E-409C-BE32-E72D297353CC}">
              <c16:uniqueId val="{00000000-0481-4B11-9E41-3E8E6D5EBBF1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  <c:extLst>
            <c:ext xmlns:c16="http://schemas.microsoft.com/office/drawing/2014/chart" uri="{C3380CC4-5D6E-409C-BE32-E72D297353CC}">
              <c16:uniqueId val="{00000001-0481-4B11-9E41-3E8E6D5EBBF1}"/>
            </c:ext>
          </c:extLst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0.13828144997216057"/>
                  <c:y val="-1.2722348062656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481-4B11-9E41-3E8E6D5EBBF1}"/>
                </c:ext>
              </c:extLst>
            </c:dLbl>
            <c:dLbl>
              <c:idx val="1"/>
              <c:layout>
                <c:manualLayout>
                  <c:x val="0.10135981540407876"/>
                  <c:y val="4.381644075312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81-4B11-9E41-3E8E6D5EBBF1}"/>
                </c:ext>
              </c:extLst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481-4B11-9E41-3E8E6D5EBBF1}"/>
                </c:ext>
              </c:extLst>
            </c:dLbl>
            <c:dLbl>
              <c:idx val="3"/>
              <c:layout>
                <c:manualLayout>
                  <c:x val="9.9502660106841556E-2"/>
                  <c:y val="5.9228897757643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81-4B11-9E41-3E8E6D5EBBF1}"/>
                </c:ext>
              </c:extLst>
            </c:dLbl>
            <c:dLbl>
              <c:idx val="4"/>
              <c:layout>
                <c:manualLayout>
                  <c:x val="7.3573168299774602E-2"/>
                  <c:y val="9.8035690744136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481-4B11-9E41-3E8E6D5EBBF1}"/>
                </c:ext>
              </c:extLst>
            </c:dLbl>
            <c:dLbl>
              <c:idx val="5"/>
              <c:layout>
                <c:manualLayout>
                  <c:x val="-0.10273237248055105"/>
                  <c:y val="8.5235920852359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81-4B11-9E41-3E8E6D5EBBF1}"/>
                </c:ext>
              </c:extLst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481-4B11-9E41-3E8E6D5EBBF1}"/>
                </c:ext>
              </c:extLst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481-4B11-9E41-3E8E6D5EBBF1}"/>
                </c:ext>
              </c:extLst>
            </c:dLbl>
            <c:dLbl>
              <c:idx val="8"/>
              <c:layout>
                <c:manualLayout>
                  <c:x val="-0.17472677971570993"/>
                  <c:y val="-3.5595105406344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481-4B11-9E41-3E8E6D5EBB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0.76038043386936871</c:v>
                </c:pt>
                <c:pt idx="1">
                  <c:v>0.7293425230387981</c:v>
                </c:pt>
                <c:pt idx="2">
                  <c:v>0.74290526315789474</c:v>
                </c:pt>
                <c:pt idx="3">
                  <c:v>0.7364062523106043</c:v>
                </c:pt>
                <c:pt idx="4">
                  <c:v>0.69178367705133825</c:v>
                </c:pt>
                <c:pt idx="5">
                  <c:v>0.64181368081720369</c:v>
                </c:pt>
                <c:pt idx="6">
                  <c:v>0.59919284376950277</c:v>
                </c:pt>
                <c:pt idx="7">
                  <c:v>0.7063955556417868</c:v>
                </c:pt>
                <c:pt idx="8">
                  <c:v>0.32757046872380202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481-4B11-9E41-3E8E6D5EBB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85074432"/>
        <c:axId val="185087872"/>
      </c:radarChart>
      <c:catAx>
        <c:axId val="185074432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185087872"/>
        <c:crosses val="autoZero"/>
        <c:auto val="1"/>
        <c:lblAlgn val="ctr"/>
        <c:lblOffset val="100"/>
        <c:noMultiLvlLbl val="0"/>
      </c:catAx>
      <c:valAx>
        <c:axId val="185087872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1850744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397621478492E-2"/>
          <c:y val="1.5988219495818842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42"/>
          <c:dPt>
            <c:idx val="0"/>
            <c:bubble3D val="0"/>
            <c:explosion val="23"/>
            <c:extLst>
              <c:ext xmlns:c16="http://schemas.microsoft.com/office/drawing/2014/chart" uri="{C3380CC4-5D6E-409C-BE32-E72D297353CC}">
                <c16:uniqueId val="{00000001-76AD-4DED-A492-C65C95283B13}"/>
              </c:ext>
            </c:extLst>
          </c:dPt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6AD-4DED-A492-C65C95283B13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6AD-4DED-A492-C65C95283B13}"/>
                </c:ext>
              </c:extLst>
            </c:dLbl>
            <c:dLbl>
              <c:idx val="5"/>
              <c:layout>
                <c:manualLayout>
                  <c:x val="2.8283754185899176E-2"/>
                  <c:y val="-0.13878509402263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6AD-4DED-A492-C65C95283B13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6AD-4DED-A492-C65C95283B13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6AD-4DED-A492-C65C95283B13}"/>
                </c:ext>
              </c:extLst>
            </c:dLbl>
            <c:dLbl>
              <c:idx val="8"/>
              <c:layout>
                <c:manualLayout>
                  <c:x val="7.5950837179835279E-2"/>
                  <c:y val="8.48437004500401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6AD-4DED-A492-C65C95283B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0.47887944378160507</c:v>
                </c:pt>
                <c:pt idx="1">
                  <c:v>0.16401736345691376</c:v>
                </c:pt>
                <c:pt idx="2">
                  <c:v>2.6096937342439716E-2</c:v>
                </c:pt>
                <c:pt idx="3">
                  <c:v>2.1259093297409062E-2</c:v>
                </c:pt>
                <c:pt idx="4">
                  <c:v>8.213212224781069E-2</c:v>
                </c:pt>
                <c:pt idx="5">
                  <c:v>3.9780373212160429E-2</c:v>
                </c:pt>
                <c:pt idx="6">
                  <c:v>6.3932723509191283E-2</c:v>
                </c:pt>
                <c:pt idx="7">
                  <c:v>7.2794645360227924E-3</c:v>
                </c:pt>
                <c:pt idx="8">
                  <c:v>0.11662247861644714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6AD-4DED-A492-C65C95283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январь-декабрь2020 года</a:t>
            </a: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январь –декабрь 2020 года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D5E652-EEC6-43CA-8C0F-ED1BD2BA4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64" y="1268760"/>
            <a:ext cx="879327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ru-RU" altLang="ru-RU" sz="2000"/>
            </a:br>
            <a:r>
              <a:rPr lang="ru-RU" altLang="ru-RU" sz="280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3840295"/>
              </p:ext>
            </p:extLst>
          </p:nvPr>
        </p:nvGraphicFramePr>
        <p:xfrm>
          <a:off x="179512" y="1338446"/>
          <a:ext cx="8784976" cy="5383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местных бюджетов в реальном выражении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годом)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004943"/>
              </p:ext>
            </p:extLst>
          </p:nvPr>
        </p:nvGraphicFramePr>
        <p:xfrm>
          <a:off x="251520" y="1052736"/>
          <a:ext cx="889248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4631868"/>
              </p:ext>
            </p:extLst>
          </p:nvPr>
        </p:nvGraphicFramePr>
        <p:xfrm>
          <a:off x="251520" y="836712"/>
          <a:ext cx="8640960" cy="574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Мстиславского района по 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41CDCD-1494-4E31-8C1C-3EB6A7C37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1143000"/>
            <a:ext cx="9468544" cy="559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           Мстиславского района по экономической классификации         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6111"/>
              </p:ext>
            </p:extLst>
          </p:nvPr>
        </p:nvGraphicFramePr>
        <p:xfrm>
          <a:off x="323528" y="1576387"/>
          <a:ext cx="8424935" cy="500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2480</TotalTime>
  <Words>90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Исполнение бюджета  за январь –декабрь 2020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2019 годом)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 Анатольевна</cp:lastModifiedBy>
  <cp:revision>139</cp:revision>
  <cp:lastPrinted>2019-02-05T07:31:59Z</cp:lastPrinted>
  <dcterms:created xsi:type="dcterms:W3CDTF">2016-07-18T07:02:46Z</dcterms:created>
  <dcterms:modified xsi:type="dcterms:W3CDTF">2021-02-09T12:49:53Z</dcterms:modified>
</cp:coreProperties>
</file>