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 varScale="1">
        <p:scale>
          <a:sx n="82" d="100"/>
          <a:sy n="82" d="100"/>
        </p:scale>
        <p:origin x="89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P:\&#1064;&#1072;&#1087;&#1099;&#1088;%20&#1051;%20&#1057;\2020%20&#1073;&#1102;&#1083;&#1083;&#1077;&#1090;&#1077;&#1085;&#1100;\09\&#1103;&#1085;&#1074;&#1072;&#1088;&#1100;-&#1089;&#1077;&#1085;&#1090;&#1103;&#1073;&#1088;&#1100;%202020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552136878426744"/>
          <c:y val="0"/>
          <c:w val="0.62826971235960616"/>
          <c:h val="0.94929976809363048"/>
        </c:manualLayout>
      </c:layout>
      <c:pie3DChart>
        <c:varyColors val="1"/>
        <c:ser>
          <c:idx val="0"/>
          <c:order val="0"/>
          <c:explosion val="32"/>
          <c:dLbls>
            <c:dLbl>
              <c:idx val="0"/>
              <c:layout>
                <c:manualLayout>
                  <c:x val="-4.9106354885312268E-3"/>
                  <c:y val="-9.900634270233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B2-4D09-A9B5-2B321B1EAA04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B2-4D09-A9B5-2B321B1EAA04}"/>
                </c:ext>
              </c:extLst>
            </c:dLbl>
            <c:dLbl>
              <c:idx val="2"/>
              <c:layout>
                <c:manualLayout>
                  <c:x val="3.6710753279346572E-2"/>
                  <c:y val="-0.2008078142017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B2-4D09-A9B5-2B321B1EAA04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B2-4D09-A9B5-2B321B1EAA04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B2-4D09-A9B5-2B321B1EAA04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B2-4D09-A9B5-2B321B1EAA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'Лист2 (2)'!$A$7:$A$10</c:f>
              <c:strCache>
                <c:ptCount val="4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Дотация</c:v>
                </c:pt>
                <c:pt idx="3">
                  <c:v>Субвенции и иные межбюджетные трансферты</c:v>
                </c:pt>
              </c:strCache>
            </c:strRef>
          </c:cat>
          <c:val>
            <c:numRef>
              <c:f>'Лист2 (2)'!$B$7:$B$10</c:f>
              <c:numCache>
                <c:formatCode>0.0%</c:formatCode>
                <c:ptCount val="4"/>
                <c:pt idx="0">
                  <c:v>0.27429690946751312</c:v>
                </c:pt>
                <c:pt idx="1">
                  <c:v>5.2930883639545054E-2</c:v>
                </c:pt>
                <c:pt idx="2">
                  <c:v>0.63329744038405456</c:v>
                </c:pt>
                <c:pt idx="3">
                  <c:v>3.9474766508887239E-2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2B2-4D09-A9B5-2B321B1EAA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  <c:extLst>
            <c:ext xmlns:c16="http://schemas.microsoft.com/office/drawing/2014/chart" uri="{C3380CC4-5D6E-409C-BE32-E72D297353CC}">
              <c16:uniqueId val="{00000000-CE73-4557-8CD1-4A63A3C25C8C}"/>
            </c:ext>
          </c:extLst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  <c:extLst>
            <c:ext xmlns:c16="http://schemas.microsoft.com/office/drawing/2014/chart" uri="{C3380CC4-5D6E-409C-BE32-E72D297353CC}">
              <c16:uniqueId val="{00000001-CE73-4557-8CD1-4A63A3C25C8C}"/>
            </c:ext>
          </c:extLst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  <c:extLst>
            <c:ext xmlns:c16="http://schemas.microsoft.com/office/drawing/2014/chart" uri="{C3380CC4-5D6E-409C-BE32-E72D297353CC}">
              <c16:uniqueId val="{00000002-CE73-4557-8CD1-4A63A3C25C8C}"/>
            </c:ext>
          </c:extLst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  <c:extLst>
            <c:ext xmlns:c16="http://schemas.microsoft.com/office/drawing/2014/chart" uri="{C3380CC4-5D6E-409C-BE32-E72D297353CC}">
              <c16:uniqueId val="{00000003-CE73-4557-8CD1-4A63A3C25C8C}"/>
            </c:ext>
          </c:extLst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  <c:extLst>
            <c:ext xmlns:c16="http://schemas.microsoft.com/office/drawing/2014/chart" uri="{C3380CC4-5D6E-409C-BE32-E72D297353CC}">
              <c16:uniqueId val="{00000004-CE73-4557-8CD1-4A63A3C25C8C}"/>
            </c:ext>
          </c:extLst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  <c:extLst>
            <c:ext xmlns:c16="http://schemas.microsoft.com/office/drawing/2014/chart" uri="{C3380CC4-5D6E-409C-BE32-E72D297353CC}">
              <c16:uniqueId val="{00000005-CE73-4557-8CD1-4A63A3C25C8C}"/>
            </c:ext>
          </c:extLst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1.1197092043736314</c:v>
                </c:pt>
                <c:pt idx="1">
                  <c:v>1.0196215690759436</c:v>
                </c:pt>
                <c:pt idx="2">
                  <c:v>1.0263257190955795</c:v>
                </c:pt>
                <c:pt idx="3">
                  <c:v>1.0872022775679113</c:v>
                </c:pt>
                <c:pt idx="4">
                  <c:v>1.0444627307824788</c:v>
                </c:pt>
                <c:pt idx="5">
                  <c:v>1.1061658829358749</c:v>
                </c:pt>
                <c:pt idx="6">
                  <c:v>1.361811199775222</c:v>
                </c:pt>
                <c:pt idx="7">
                  <c:v>1.1431539712077301</c:v>
                </c:pt>
                <c:pt idx="8">
                  <c:v>1.0133375449613056</c:v>
                </c:pt>
                <c:pt idx="9">
                  <c:v>1.0154487776346592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73-4557-8CD1-4A63A3C25C8C}"/>
            </c:ext>
          </c:extLst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1.0823576322859334</c:v>
                </c:pt>
                <c:pt idx="1">
                  <c:v>1.0661178527130384</c:v>
                </c:pt>
                <c:pt idx="2">
                  <c:v>1.0154108515042151</c:v>
                </c:pt>
                <c:pt idx="3">
                  <c:v>1.0849012462111582</c:v>
                </c:pt>
                <c:pt idx="4">
                  <c:v>0.97611819754485796</c:v>
                </c:pt>
                <c:pt idx="5">
                  <c:v>0.90305681358988832</c:v>
                </c:pt>
                <c:pt idx="6">
                  <c:v>1.2607129989614625</c:v>
                </c:pt>
                <c:pt idx="7">
                  <c:v>1.1087855121431278</c:v>
                </c:pt>
                <c:pt idx="8">
                  <c:v>0.97244930202230206</c:v>
                </c:pt>
                <c:pt idx="9">
                  <c:v>0.97615596888810985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E73-4557-8CD1-4A63A3C25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490432"/>
        <c:axId val="185500416"/>
      </c:barChart>
      <c:catAx>
        <c:axId val="185490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500416"/>
        <c:crosses val="autoZero"/>
        <c:auto val="1"/>
        <c:lblAlgn val="ctr"/>
        <c:lblOffset val="100"/>
        <c:noMultiLvlLbl val="0"/>
      </c:catAx>
      <c:valAx>
        <c:axId val="18550041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85490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  <c:extLst>
            <c:ext xmlns:c16="http://schemas.microsoft.com/office/drawing/2014/chart" uri="{C3380CC4-5D6E-409C-BE32-E72D297353CC}">
              <c16:uniqueId val="{00000000-D9A0-42EC-97BE-DB7716D38C01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  <c:extLst>
            <c:ext xmlns:c16="http://schemas.microsoft.com/office/drawing/2014/chart" uri="{C3380CC4-5D6E-409C-BE32-E72D297353CC}">
              <c16:uniqueId val="{00000001-D9A0-42EC-97BE-DB7716D38C01}"/>
            </c:ext>
          </c:extLst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0.13828144997216057"/>
                  <c:y val="-1.2722348062656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A0-42EC-97BE-DB7716D38C01}"/>
                </c:ext>
              </c:extLst>
            </c:dLbl>
            <c:dLbl>
              <c:idx val="1"/>
              <c:layout>
                <c:manualLayout>
                  <c:x val="0.10135981540407876"/>
                  <c:y val="4.381644075312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A0-42EC-97BE-DB7716D38C01}"/>
                </c:ext>
              </c:extLst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9A0-42EC-97BE-DB7716D38C01}"/>
                </c:ext>
              </c:extLst>
            </c:dLbl>
            <c:dLbl>
              <c:idx val="3"/>
              <c:layout>
                <c:manualLayout>
                  <c:x val="9.9502660106841556E-2"/>
                  <c:y val="5.9228897757643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9A0-42EC-97BE-DB7716D38C01}"/>
                </c:ext>
              </c:extLst>
            </c:dLbl>
            <c:dLbl>
              <c:idx val="4"/>
              <c:layout>
                <c:manualLayout>
                  <c:x val="7.3573168299774602E-2"/>
                  <c:y val="9.8035690744136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9A0-42EC-97BE-DB7716D38C01}"/>
                </c:ext>
              </c:extLst>
            </c:dLbl>
            <c:dLbl>
              <c:idx val="5"/>
              <c:layout>
                <c:manualLayout>
                  <c:x val="-0.10273237248055105"/>
                  <c:y val="8.5235920852359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9A0-42EC-97BE-DB7716D38C01}"/>
                </c:ext>
              </c:extLst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9A0-42EC-97BE-DB7716D38C01}"/>
                </c:ext>
              </c:extLst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9A0-42EC-97BE-DB7716D38C01}"/>
                </c:ext>
              </c:extLst>
            </c:dLbl>
            <c:dLbl>
              <c:idx val="8"/>
              <c:layout>
                <c:manualLayout>
                  <c:x val="-0.17472677971570993"/>
                  <c:y val="-3.5595105406344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9A0-42EC-97BE-DB7716D38C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0.6450341032987652</c:v>
                </c:pt>
                <c:pt idx="1">
                  <c:v>0.72290064435668266</c:v>
                </c:pt>
                <c:pt idx="2">
                  <c:v>0.67760180995475117</c:v>
                </c:pt>
                <c:pt idx="3">
                  <c:v>0.7364449350122767</c:v>
                </c:pt>
                <c:pt idx="4">
                  <c:v>0.64415099665950459</c:v>
                </c:pt>
                <c:pt idx="5">
                  <c:v>0.59497945963027332</c:v>
                </c:pt>
                <c:pt idx="6">
                  <c:v>0.5165219365457745</c:v>
                </c:pt>
                <c:pt idx="7">
                  <c:v>0.67375516550059333</c:v>
                </c:pt>
                <c:pt idx="8">
                  <c:v>0.3200482234570215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9A0-42EC-97BE-DB7716D38C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85074432"/>
        <c:axId val="185087872"/>
      </c:radarChart>
      <c:catAx>
        <c:axId val="185074432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185087872"/>
        <c:crosses val="autoZero"/>
        <c:auto val="1"/>
        <c:lblAlgn val="ctr"/>
        <c:lblOffset val="100"/>
        <c:noMultiLvlLbl val="0"/>
      </c:catAx>
      <c:valAx>
        <c:axId val="185087872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185074432"/>
        <c:crosses val="autoZero"/>
        <c:crossBetween val="between"/>
      </c:valAx>
    </c:plotArea>
    <c:plotVisOnly val="1"/>
    <c:dispBlanksAs val="gap"/>
    <c:showDLblsOverMax val="0"/>
  </c:chart>
  <c:externalData r:id="rId2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352769982079286"/>
          <c:y val="9.2915197871876153E-3"/>
          <c:w val="0.62826971235960616"/>
          <c:h val="0.94929976809363048"/>
        </c:manualLayout>
      </c:layout>
      <c:pie3DChart>
        <c:varyColors val="1"/>
        <c:ser>
          <c:idx val="0"/>
          <c:order val="0"/>
          <c:explosion val="32"/>
          <c:dLbls>
            <c:dLbl>
              <c:idx val="0"/>
              <c:layout>
                <c:manualLayout>
                  <c:x val="-4.9106354885312268E-3"/>
                  <c:y val="-9.900634270233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3E-40EC-B4B6-F184AD9914C0}"/>
                </c:ext>
              </c:extLst>
            </c:dLbl>
            <c:dLbl>
              <c:idx val="1"/>
              <c:layout>
                <c:manualLayout>
                  <c:x val="0.11988777515480355"/>
                  <c:y val="-0.14456379332514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73E-40EC-B4B6-F184AD9914C0}"/>
                </c:ext>
              </c:extLst>
            </c:dLbl>
            <c:dLbl>
              <c:idx val="2"/>
              <c:layout>
                <c:manualLayout>
                  <c:x val="0.10196654557533842"/>
                  <c:y val="5.4708944057186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73E-40EC-B4B6-F184AD9914C0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73E-40EC-B4B6-F184AD9914C0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73E-40EC-B4B6-F184AD9914C0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73E-40EC-B4B6-F184AD9914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'Лист2 (3)'!$A$7:$A$11</c:f>
              <c:strCache>
                <c:ptCount val="5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Охрана окружающей среды</c:v>
                </c:pt>
                <c:pt idx="3">
                  <c:v>Жилищно-коммунальные услуги и жилищное строительство</c:v>
                </c:pt>
                <c:pt idx="4">
                  <c:v>Социальная  сфера</c:v>
                </c:pt>
              </c:strCache>
            </c:strRef>
          </c:cat>
          <c:val>
            <c:numRef>
              <c:f>'Лист2 (3)'!$B$7:$B$11</c:f>
              <c:numCache>
                <c:formatCode>0.0%</c:formatCode>
                <c:ptCount val="5"/>
                <c:pt idx="0">
                  <c:v>0.10118682179593896</c:v>
                </c:pt>
                <c:pt idx="1">
                  <c:v>2.3630974127962816E-2</c:v>
                </c:pt>
                <c:pt idx="2">
                  <c:v>7.4199902824492736E-4</c:v>
                </c:pt>
                <c:pt idx="3">
                  <c:v>8.899091898651218E-2</c:v>
                </c:pt>
                <c:pt idx="4">
                  <c:v>0.78505003785324989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73E-40EC-B4B6-F184AD9914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403022897998E-2"/>
          <c:y val="3.3126193416054356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42"/>
          <c:dPt>
            <c:idx val="0"/>
            <c:bubble3D val="0"/>
            <c:explosion val="23"/>
            <c:extLst>
              <c:ext xmlns:c16="http://schemas.microsoft.com/office/drawing/2014/chart" uri="{C3380CC4-5D6E-409C-BE32-E72D297353CC}">
                <c16:uniqueId val="{00000001-A7A9-4EA1-80E0-FAB52D631AB6}"/>
              </c:ext>
            </c:extLst>
          </c:dPt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A9-4EA1-80E0-FAB52D631AB6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A9-4EA1-80E0-FAB52D631AB6}"/>
                </c:ext>
              </c:extLst>
            </c:dLbl>
            <c:dLbl>
              <c:idx val="5"/>
              <c:layout>
                <c:manualLayout>
                  <c:x val="2.8283754185899176E-2"/>
                  <c:y val="-0.13878509402263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A9-4EA1-80E0-FAB52D631AB6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A9-4EA1-80E0-FAB52D631AB6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A9-4EA1-80E0-FAB52D631AB6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7A9-4EA1-80E0-FAB52D631A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0.5029698793592442</c:v>
                </c:pt>
                <c:pt idx="1">
                  <c:v>0.17220403843328977</c:v>
                </c:pt>
                <c:pt idx="2">
                  <c:v>2.0037740255142204E-2</c:v>
                </c:pt>
                <c:pt idx="3">
                  <c:v>2.0320227194829357E-2</c:v>
                </c:pt>
                <c:pt idx="4">
                  <c:v>8.0068098184927258E-2</c:v>
                </c:pt>
                <c:pt idx="5">
                  <c:v>3.6022734548906019E-2</c:v>
                </c:pt>
                <c:pt idx="6">
                  <c:v>5.9563312856168948E-2</c:v>
                </c:pt>
                <c:pt idx="7">
                  <c:v>8.0339285647026918E-3</c:v>
                </c:pt>
                <c:pt idx="8">
                  <c:v>0.10078004060278949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7A9-4EA1-80E0-FAB52D631A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727982201601"/>
          <c:y val="0.12154959438141941"/>
          <c:w val="0.33779874270090515"/>
          <c:h val="0.75136551826934328"/>
        </c:manualLayout>
      </c:layout>
      <c:overlay val="0"/>
    </c:legend>
    <c:plotVisOnly val="1"/>
    <c:dispBlanksAs val="gap"/>
    <c:showDLblsOverMax val="0"/>
  </c:chart>
  <c:externalData r:id="rId2">
    <c:autoUpdate val="1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январь-сентябрь 2020 года</a:t>
            </a: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январь –сентябрь 2020 года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7C5D287-3271-4261-A59B-86FCD6FC0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659078"/>
              </p:ext>
            </p:extLst>
          </p:nvPr>
        </p:nvGraphicFramePr>
        <p:xfrm>
          <a:off x="179512" y="1124745"/>
          <a:ext cx="8856985" cy="5472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26892">
                  <a:extLst>
                    <a:ext uri="{9D8B030D-6E8A-4147-A177-3AD203B41FA5}">
                      <a16:colId xmlns:a16="http://schemas.microsoft.com/office/drawing/2014/main" val="2555195668"/>
                    </a:ext>
                  </a:extLst>
                </a:gridCol>
                <a:gridCol w="897444">
                  <a:extLst>
                    <a:ext uri="{9D8B030D-6E8A-4147-A177-3AD203B41FA5}">
                      <a16:colId xmlns:a16="http://schemas.microsoft.com/office/drawing/2014/main" val="36102275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12228444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155032118"/>
                    </a:ext>
                  </a:extLst>
                </a:gridCol>
                <a:gridCol w="934869">
                  <a:extLst>
                    <a:ext uri="{9D8B030D-6E8A-4147-A177-3AD203B41FA5}">
                      <a16:colId xmlns:a16="http://schemas.microsoft.com/office/drawing/2014/main" val="550241460"/>
                    </a:ext>
                  </a:extLst>
                </a:gridCol>
                <a:gridCol w="789988">
                  <a:extLst>
                    <a:ext uri="{9D8B030D-6E8A-4147-A177-3AD203B41FA5}">
                      <a16:colId xmlns:a16="http://schemas.microsoft.com/office/drawing/2014/main" val="2519137497"/>
                    </a:ext>
                  </a:extLst>
                </a:gridCol>
                <a:gridCol w="867431">
                  <a:extLst>
                    <a:ext uri="{9D8B030D-6E8A-4147-A177-3AD203B41FA5}">
                      <a16:colId xmlns:a16="http://schemas.microsoft.com/office/drawing/2014/main" val="618702540"/>
                    </a:ext>
                  </a:extLst>
                </a:gridCol>
                <a:gridCol w="998664">
                  <a:extLst>
                    <a:ext uri="{9D8B030D-6E8A-4147-A177-3AD203B41FA5}">
                      <a16:colId xmlns:a16="http://schemas.microsoft.com/office/drawing/2014/main" val="2060027336"/>
                    </a:ext>
                  </a:extLst>
                </a:gridCol>
                <a:gridCol w="873545">
                  <a:extLst>
                    <a:ext uri="{9D8B030D-6E8A-4147-A177-3AD203B41FA5}">
                      <a16:colId xmlns:a16="http://schemas.microsoft.com/office/drawing/2014/main" val="1170847033"/>
                    </a:ext>
                  </a:extLst>
                </a:gridCol>
              </a:tblGrid>
              <a:tr h="4896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 </a:t>
                      </a:r>
                      <a:endParaRPr lang="ru-BY" sz="11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Доходы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Расходы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Дефицит (-), профицит (+)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884423"/>
                  </a:ext>
                </a:extLst>
              </a:tr>
              <a:tr h="795324">
                <a:tc v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уточненный  план</a:t>
                      </a:r>
                    </a:p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на отчетный период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исполнено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%</a:t>
                      </a:r>
                      <a:endParaRPr lang="ru-BY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уточненный  план</a:t>
                      </a:r>
                    </a:p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на отчетный период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исполнено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%</a:t>
                      </a:r>
                      <a:endParaRPr lang="ru-BY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уточненный  план</a:t>
                      </a:r>
                    </a:p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на </a:t>
                      </a:r>
                      <a:r>
                        <a:rPr lang="ru-RU" sz="1100" u="none" strike="noStrike" dirty="0">
                          <a:effectLst/>
                        </a:rPr>
                        <a:t>отчетный период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исполнено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5806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Красногорский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78,85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78,88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100,0%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80,69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80,68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100,0%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-1,84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-1,80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461871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Копачевский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76,97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76,98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100,0%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79,77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79,74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-2,80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-2,77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393907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Мазоловский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45,96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45,97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47,05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47,04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-1,09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-1,08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110182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Мушинский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44,39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44,39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45,44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45,43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-1,05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-1,04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212469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Саприновичский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63,75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63,76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65,49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65,38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99,8%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-1,75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-1,62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720263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 err="1">
                          <a:effectLst/>
                        </a:rPr>
                        <a:t>Подсолтовский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101,25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101,26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103,02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103,00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-1,77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-1,73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8163542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Ракшинский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88,09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88,10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89,71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89,71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-1,63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-1,61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088011"/>
                  </a:ext>
                </a:extLst>
              </a:tr>
              <a:tr h="314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Ходосовский</a:t>
                      </a:r>
                      <a:endParaRPr lang="ru-RU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97,76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97,76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100,0%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100,31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100,29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-2,55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-2,52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6276871"/>
                  </a:ext>
                </a:extLst>
              </a:tr>
              <a:tr h="5610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Итого по бюджетам первичного уровня</a:t>
                      </a:r>
                      <a:endParaRPr lang="ru-RU" sz="1100" b="1" i="1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597,01</a:t>
                      </a:r>
                      <a:endParaRPr lang="ru-BY" sz="1100" b="1" i="1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597,10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611,48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611,27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100,0%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-14,47</a:t>
                      </a:r>
                      <a:endParaRPr lang="ru-BY" sz="1100" b="1" i="1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-14,16</a:t>
                      </a:r>
                      <a:endParaRPr lang="ru-BY" sz="1100" b="1" i="1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456886"/>
                  </a:ext>
                </a:extLst>
              </a:tr>
              <a:tr h="61732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Районный бюджет (без учета безвозмездных поступлений, передаваемых в другие бюджеты)</a:t>
                      </a:r>
                      <a:endParaRPr lang="ru-RU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26 903,70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26 149,10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97,2%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27 042,99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25 938,61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95,9%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-139,29</a:t>
                      </a:r>
                      <a:endParaRPr lang="ru-BY" sz="11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210,49</a:t>
                      </a:r>
                      <a:endParaRPr lang="ru-BY" sz="11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194180"/>
                  </a:ext>
                </a:extLst>
              </a:tr>
              <a:tr h="489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Консолидированный бюджет района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27 500,71</a:t>
                      </a:r>
                      <a:endParaRPr lang="ru-BY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26 746,20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97,3%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27 654,46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26 549,87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96,0%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>
                          <a:effectLst/>
                        </a:rPr>
                        <a:t>-153,76</a:t>
                      </a:r>
                      <a:endParaRPr lang="ru-BY" sz="11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BY" sz="1100" u="none" strike="noStrike" dirty="0">
                          <a:effectLst/>
                        </a:rPr>
                        <a:t>196,33</a:t>
                      </a:r>
                      <a:endParaRPr lang="ru-BY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19" marR="6519" marT="6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341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ru-RU" altLang="ru-RU" sz="2000"/>
            </a:br>
            <a:r>
              <a:rPr lang="ru-RU" altLang="ru-RU" sz="280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935354"/>
              </p:ext>
            </p:extLst>
          </p:nvPr>
        </p:nvGraphicFramePr>
        <p:xfrm>
          <a:off x="539552" y="158441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местных бюджетов в реальном выражении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месяцами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053726"/>
              </p:ext>
            </p:extLst>
          </p:nvPr>
        </p:nvGraphicFramePr>
        <p:xfrm>
          <a:off x="395536" y="1124744"/>
          <a:ext cx="856895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745890"/>
              </p:ext>
            </p:extLst>
          </p:nvPr>
        </p:nvGraphicFramePr>
        <p:xfrm>
          <a:off x="457200" y="1343024"/>
          <a:ext cx="7787208" cy="5326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Мстиславского района по 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588432"/>
              </p:ext>
            </p:extLst>
          </p:nvPr>
        </p:nvGraphicFramePr>
        <p:xfrm>
          <a:off x="395536" y="1143000"/>
          <a:ext cx="8280920" cy="5467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           Мстиславского района по экономической классификации         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5371386"/>
              </p:ext>
            </p:extLst>
          </p:nvPr>
        </p:nvGraphicFramePr>
        <p:xfrm>
          <a:off x="251521" y="1576387"/>
          <a:ext cx="8496944" cy="4588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2515</TotalTime>
  <Words>265</Words>
  <Application>Microsoft Office PowerPoint</Application>
  <PresentationFormat>Экран (4:3)</PresentationFormat>
  <Paragraphs>129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Исполнение бюджета  за январь –сентябрь 2020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9 месяцами 2019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Шапырь Людмила Сергеевна</cp:lastModifiedBy>
  <cp:revision>148</cp:revision>
  <cp:lastPrinted>2019-02-05T07:31:59Z</cp:lastPrinted>
  <dcterms:created xsi:type="dcterms:W3CDTF">2016-07-18T07:02:46Z</dcterms:created>
  <dcterms:modified xsi:type="dcterms:W3CDTF">2020-11-24T11:42:08Z</dcterms:modified>
</cp:coreProperties>
</file>