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69" r:id="rId4"/>
    <p:sldId id="259" r:id="rId5"/>
    <p:sldId id="260" r:id="rId6"/>
    <p:sldId id="261" r:id="rId7"/>
    <p:sldId id="263" r:id="rId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455" autoAdjust="0"/>
  </p:normalViewPr>
  <p:slideViewPr>
    <p:cSldViewPr>
      <p:cViewPr>
        <p:scale>
          <a:sx n="90" d="100"/>
          <a:sy n="90" d="100"/>
        </p:scale>
        <p:origin x="-2232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86;&#1080;%20&#1076;&#1086;&#1082;&#1091;&#1084;&#1077;&#1085;&#1090;&#1099;\My%20Documents\&#1073;&#1102;&#1076;&#1078;&#1077;&#1090;&#1086;&#1086;&#1073;&#1088;&#1072;&#1079;&#1091;&#1102;&#1097;&#1080;&#1077;\&#1073;&#1102;&#1083;&#1083;&#1077;&#1090;&#1077;&#1085;&#1100;\2019\&#1103;&#1085;&#1074;&#1072;&#1088;&#1100;-&#1076;&#1077;&#1082;&#1072;&#1073;&#1088;&#1100;%202019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86;&#1080;%20&#1076;&#1086;&#1082;&#1091;&#1084;&#1077;&#1085;&#1090;&#1099;\My%20Documents\&#1073;&#1102;&#1076;&#1078;&#1077;&#1090;&#1086;&#1086;&#1073;&#1088;&#1072;&#1079;&#1091;&#1102;&#1097;&#1080;&#1077;\&#1073;&#1102;&#1083;&#1083;&#1077;&#1090;&#1077;&#1085;&#1100;\2019\&#1103;&#1085;&#1074;&#1072;&#1088;&#1100;-&#1076;&#1077;&#1082;&#1072;&#1073;&#1088;&#1100;%202019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86;&#1080;%20&#1076;&#1086;&#1082;&#1091;&#1084;&#1077;&#1085;&#1090;&#1099;\My%20Documents\&#1073;&#1102;&#1076;&#1078;&#1077;&#1090;&#1086;&#1086;&#1073;&#1088;&#1072;&#1079;&#1091;&#1102;&#1097;&#1080;&#1077;\&#1073;&#1102;&#1083;&#1083;&#1077;&#1090;&#1077;&#1085;&#1100;\2019\&#1103;&#1085;&#1074;&#1072;&#1088;&#1100;-&#1076;&#1077;&#1082;&#1072;&#1073;&#1088;&#1100;%202019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86;&#1080;%20&#1076;&#1086;&#1082;&#1091;&#1084;&#1077;&#1085;&#1090;&#1099;\My%20Documents\&#1073;&#1102;&#1076;&#1078;&#1077;&#1090;&#1086;&#1086;&#1073;&#1088;&#1072;&#1079;&#1091;&#1102;&#1097;&#1080;&#1077;\&#1073;&#1102;&#1083;&#1083;&#1077;&#1090;&#1077;&#1085;&#1100;\2019\&#1103;&#1085;&#1074;&#1072;&#1088;&#1100;-&#1076;&#1077;&#1082;&#1072;&#1073;&#1088;&#1100;%202019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86;&#1080;%20&#1076;&#1086;&#1082;&#1091;&#1084;&#1077;&#1085;&#1090;&#1099;\My%20Documents\&#1073;&#1102;&#1076;&#1078;&#1077;&#1090;&#1086;&#1086;&#1073;&#1088;&#1072;&#1079;&#1091;&#1102;&#1097;&#1080;&#1077;\&#1073;&#1102;&#1083;&#1083;&#1077;&#1090;&#1077;&#1085;&#1100;\2019\&#1103;&#1085;&#1074;&#1072;&#1088;&#1100;-&#1076;&#1077;&#1082;&#1072;&#1073;&#1088;&#1100;%202019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5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552136878426744"/>
          <c:y val="0"/>
          <c:w val="0.62826971235960616"/>
          <c:h val="0.94929976809363048"/>
        </c:manualLayout>
      </c:layout>
      <c:pie3DChart>
        <c:varyColors val="1"/>
        <c:ser>
          <c:idx val="0"/>
          <c:order val="0"/>
          <c:explosion val="32"/>
          <c:dLbls>
            <c:dLbl>
              <c:idx val="0"/>
              <c:layout>
                <c:manualLayout>
                  <c:x val="-4.9106354885312268E-3"/>
                  <c:y val="-9.90063427023381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5731192570733277"/>
                  <c:y val="4.35893914423487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710753279346572E-2"/>
                  <c:y val="-0.20080781420179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9357655136095158E-2"/>
                  <c:y val="1.8616683197376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8.8142169728783901E-2"/>
                  <c:y val="-0.144333150216688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8.1468117866066198E-2"/>
                  <c:y val="1.9719526338277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'Лист2 (2)'!$A$7:$A$10</c:f>
              <c:strCache>
                <c:ptCount val="4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Дотация</c:v>
                </c:pt>
                <c:pt idx="3">
                  <c:v>Субвенции и иные межбюджетные трансферты</c:v>
                </c:pt>
              </c:strCache>
            </c:strRef>
          </c:cat>
          <c:val>
            <c:numRef>
              <c:f>'Лист2 (2)'!$B$7:$B$10</c:f>
              <c:numCache>
                <c:formatCode>0.0%</c:formatCode>
                <c:ptCount val="4"/>
                <c:pt idx="0">
                  <c:v>0.28045056563281234</c:v>
                </c:pt>
                <c:pt idx="1">
                  <c:v>5.4340133103503371E-2</c:v>
                </c:pt>
                <c:pt idx="2">
                  <c:v>0.63593452129541883</c:v>
                </c:pt>
                <c:pt idx="3">
                  <c:v>2.9274779968265194E-2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500" b="1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'доходы-1 (5)'!$A$8:$A$18</c:f>
              <c:strCache>
                <c:ptCount val="10"/>
                <c:pt idx="0">
                  <c:v>Красногорский</c:v>
                </c:pt>
                <c:pt idx="1">
                  <c:v>Копачевский</c:v>
                </c:pt>
                <c:pt idx="2">
                  <c:v>Мазоловский</c:v>
                </c:pt>
                <c:pt idx="3">
                  <c:v>Мушинский</c:v>
                </c:pt>
                <c:pt idx="4">
                  <c:v>Саприновичский</c:v>
                </c:pt>
                <c:pt idx="5">
                  <c:v>Подсолтовский</c:v>
                </c:pt>
                <c:pt idx="6">
                  <c:v>Ракшинский</c:v>
                </c:pt>
                <c:pt idx="7">
                  <c:v>Ходосовский</c:v>
                </c:pt>
                <c:pt idx="8">
                  <c:v>Районный бюджет </c:v>
                </c:pt>
                <c:pt idx="9">
                  <c:v>Консолидированный бюджет района</c:v>
                </c:pt>
              </c:strCache>
            </c:strRef>
          </c:cat>
          <c:val>
            <c:numRef>
              <c:f>'доходы-1 (5)'!$B$8:$B$18</c:f>
            </c:numRef>
          </c:val>
        </c:ser>
        <c:ser>
          <c:idx val="1"/>
          <c:order val="1"/>
          <c:invertIfNegative val="0"/>
          <c:cat>
            <c:strRef>
              <c:f>'доходы-1 (5)'!$A$8:$A$18</c:f>
              <c:strCache>
                <c:ptCount val="10"/>
                <c:pt idx="0">
                  <c:v>Красногорский</c:v>
                </c:pt>
                <c:pt idx="1">
                  <c:v>Копачевский</c:v>
                </c:pt>
                <c:pt idx="2">
                  <c:v>Мазоловский</c:v>
                </c:pt>
                <c:pt idx="3">
                  <c:v>Мушинский</c:v>
                </c:pt>
                <c:pt idx="4">
                  <c:v>Саприновичский</c:v>
                </c:pt>
                <c:pt idx="5">
                  <c:v>Подсолтовский</c:v>
                </c:pt>
                <c:pt idx="6">
                  <c:v>Ракшинский</c:v>
                </c:pt>
                <c:pt idx="7">
                  <c:v>Ходосовский</c:v>
                </c:pt>
                <c:pt idx="8">
                  <c:v>Районный бюджет </c:v>
                </c:pt>
                <c:pt idx="9">
                  <c:v>Консолидированный бюджет района</c:v>
                </c:pt>
              </c:strCache>
            </c:strRef>
          </c:cat>
          <c:val>
            <c:numRef>
              <c:f>'доходы-1 (5)'!$C$8:$C$18</c:f>
            </c:numRef>
          </c:val>
        </c:ser>
        <c:ser>
          <c:idx val="2"/>
          <c:order val="2"/>
          <c:invertIfNegative val="0"/>
          <c:cat>
            <c:strRef>
              <c:f>'доходы-1 (5)'!$A$8:$A$18</c:f>
              <c:strCache>
                <c:ptCount val="10"/>
                <c:pt idx="0">
                  <c:v>Красногорский</c:v>
                </c:pt>
                <c:pt idx="1">
                  <c:v>Копачевский</c:v>
                </c:pt>
                <c:pt idx="2">
                  <c:v>Мазоловский</c:v>
                </c:pt>
                <c:pt idx="3">
                  <c:v>Мушинский</c:v>
                </c:pt>
                <c:pt idx="4">
                  <c:v>Саприновичский</c:v>
                </c:pt>
                <c:pt idx="5">
                  <c:v>Подсолтовский</c:v>
                </c:pt>
                <c:pt idx="6">
                  <c:v>Ракшинский</c:v>
                </c:pt>
                <c:pt idx="7">
                  <c:v>Ходосовский</c:v>
                </c:pt>
                <c:pt idx="8">
                  <c:v>Районный бюджет </c:v>
                </c:pt>
                <c:pt idx="9">
                  <c:v>Консолидированный бюджет района</c:v>
                </c:pt>
              </c:strCache>
            </c:strRef>
          </c:cat>
          <c:val>
            <c:numRef>
              <c:f>'доходы-1 (5)'!$D$8:$D$18</c:f>
            </c:numRef>
          </c:val>
        </c:ser>
        <c:ser>
          <c:idx val="3"/>
          <c:order val="3"/>
          <c:invertIfNegative val="0"/>
          <c:cat>
            <c:strRef>
              <c:f>'доходы-1 (5)'!$A$8:$A$18</c:f>
              <c:strCache>
                <c:ptCount val="10"/>
                <c:pt idx="0">
                  <c:v>Красногорский</c:v>
                </c:pt>
                <c:pt idx="1">
                  <c:v>Копачевский</c:v>
                </c:pt>
                <c:pt idx="2">
                  <c:v>Мазоловский</c:v>
                </c:pt>
                <c:pt idx="3">
                  <c:v>Мушинский</c:v>
                </c:pt>
                <c:pt idx="4">
                  <c:v>Саприновичский</c:v>
                </c:pt>
                <c:pt idx="5">
                  <c:v>Подсолтовский</c:v>
                </c:pt>
                <c:pt idx="6">
                  <c:v>Ракшинский</c:v>
                </c:pt>
                <c:pt idx="7">
                  <c:v>Ходосовский</c:v>
                </c:pt>
                <c:pt idx="8">
                  <c:v>Районный бюджет </c:v>
                </c:pt>
                <c:pt idx="9">
                  <c:v>Консолидированный бюджет района</c:v>
                </c:pt>
              </c:strCache>
            </c:strRef>
          </c:cat>
          <c:val>
            <c:numRef>
              <c:f>'доходы-1 (5)'!$E$8:$E$18</c:f>
            </c:numRef>
          </c:val>
        </c:ser>
        <c:ser>
          <c:idx val="4"/>
          <c:order val="4"/>
          <c:invertIfNegative val="0"/>
          <c:cat>
            <c:strRef>
              <c:f>'доходы-1 (5)'!$A$8:$A$18</c:f>
              <c:strCache>
                <c:ptCount val="10"/>
                <c:pt idx="0">
                  <c:v>Красногорский</c:v>
                </c:pt>
                <c:pt idx="1">
                  <c:v>Копачевский</c:v>
                </c:pt>
                <c:pt idx="2">
                  <c:v>Мазоловский</c:v>
                </c:pt>
                <c:pt idx="3">
                  <c:v>Мушинский</c:v>
                </c:pt>
                <c:pt idx="4">
                  <c:v>Саприновичский</c:v>
                </c:pt>
                <c:pt idx="5">
                  <c:v>Подсолтовский</c:v>
                </c:pt>
                <c:pt idx="6">
                  <c:v>Ракшинский</c:v>
                </c:pt>
                <c:pt idx="7">
                  <c:v>Ходосовский</c:v>
                </c:pt>
                <c:pt idx="8">
                  <c:v>Районный бюджет </c:v>
                </c:pt>
                <c:pt idx="9">
                  <c:v>Консолидированный бюджет района</c:v>
                </c:pt>
              </c:strCache>
            </c:strRef>
          </c:cat>
          <c:val>
            <c:numRef>
              <c:f>'доходы-1 (5)'!$F$8:$F$18</c:f>
            </c:numRef>
          </c:val>
        </c:ser>
        <c:ser>
          <c:idx val="5"/>
          <c:order val="5"/>
          <c:invertIfNegative val="0"/>
          <c:cat>
            <c:strRef>
              <c:f>'доходы-1 (5)'!$A$8:$A$18</c:f>
              <c:strCache>
                <c:ptCount val="10"/>
                <c:pt idx="0">
                  <c:v>Красногорский</c:v>
                </c:pt>
                <c:pt idx="1">
                  <c:v>Копачевский</c:v>
                </c:pt>
                <c:pt idx="2">
                  <c:v>Мазоловский</c:v>
                </c:pt>
                <c:pt idx="3">
                  <c:v>Мушинский</c:v>
                </c:pt>
                <c:pt idx="4">
                  <c:v>Саприновичский</c:v>
                </c:pt>
                <c:pt idx="5">
                  <c:v>Подсолтовский</c:v>
                </c:pt>
                <c:pt idx="6">
                  <c:v>Ракшинский</c:v>
                </c:pt>
                <c:pt idx="7">
                  <c:v>Ходосовский</c:v>
                </c:pt>
                <c:pt idx="8">
                  <c:v>Районный бюджет </c:v>
                </c:pt>
                <c:pt idx="9">
                  <c:v>Консолидированный бюджет района</c:v>
                </c:pt>
              </c:strCache>
            </c:strRef>
          </c:cat>
          <c:val>
            <c:numRef>
              <c:f>'доходы-1 (5)'!$G$8:$G$18</c:f>
            </c:numRef>
          </c:val>
        </c:ser>
        <c:ser>
          <c:idx val="6"/>
          <c:order val="6"/>
          <c:tx>
            <c:v>итого доходов</c:v>
          </c:tx>
          <c:spPr>
            <a:ln>
              <a:solidFill>
                <a:schemeClr val="accent1"/>
              </a:solidFill>
            </a:ln>
          </c:spPr>
          <c:invertIfNegative val="0"/>
          <c:cat>
            <c:strRef>
              <c:f>'доходы-1 (5)'!$A$8:$A$18</c:f>
              <c:strCache>
                <c:ptCount val="10"/>
                <c:pt idx="0">
                  <c:v>Красногорский</c:v>
                </c:pt>
                <c:pt idx="1">
                  <c:v>Копачевский</c:v>
                </c:pt>
                <c:pt idx="2">
                  <c:v>Мазоловский</c:v>
                </c:pt>
                <c:pt idx="3">
                  <c:v>Мушинский</c:v>
                </c:pt>
                <c:pt idx="4">
                  <c:v>Саприновичский</c:v>
                </c:pt>
                <c:pt idx="5">
                  <c:v>Подсолтовский</c:v>
                </c:pt>
                <c:pt idx="6">
                  <c:v>Ракшинский</c:v>
                </c:pt>
                <c:pt idx="7">
                  <c:v>Ходосовский</c:v>
                </c:pt>
                <c:pt idx="8">
                  <c:v>Районный бюджет </c:v>
                </c:pt>
                <c:pt idx="9">
                  <c:v>Консолидированный бюджет района</c:v>
                </c:pt>
              </c:strCache>
            </c:strRef>
          </c:cat>
          <c:val>
            <c:numRef>
              <c:f>'доходы-1 (5)'!$H$8:$H$18</c:f>
              <c:numCache>
                <c:formatCode>0.0%</c:formatCode>
                <c:ptCount val="10"/>
                <c:pt idx="0">
                  <c:v>0.76017618294095834</c:v>
                </c:pt>
                <c:pt idx="1">
                  <c:v>0.97458245784389819</c:v>
                </c:pt>
                <c:pt idx="2">
                  <c:v>0.97798894403421699</c:v>
                </c:pt>
                <c:pt idx="3">
                  <c:v>0.81815994663342173</c:v>
                </c:pt>
                <c:pt idx="4">
                  <c:v>0.98384205846859807</c:v>
                </c:pt>
                <c:pt idx="5">
                  <c:v>1.3292462246118859</c:v>
                </c:pt>
                <c:pt idx="6">
                  <c:v>0.72443924145107563</c:v>
                </c:pt>
                <c:pt idx="7">
                  <c:v>0.81245431397554901</c:v>
                </c:pt>
                <c:pt idx="8">
                  <c:v>1.0172314041831014</c:v>
                </c:pt>
                <c:pt idx="9">
                  <c:v>1.0142915948601927</c:v>
                </c:pt>
              </c:numCache>
            </c:numRef>
          </c:val>
        </c:ser>
        <c:ser>
          <c:idx val="7"/>
          <c:order val="7"/>
          <c:tx>
            <c:v>собственные доходы</c:v>
          </c:tx>
          <c:invertIfNegative val="0"/>
          <c:cat>
            <c:strRef>
              <c:f>'доходы-1 (5)'!$A$8:$A$18</c:f>
              <c:strCache>
                <c:ptCount val="10"/>
                <c:pt idx="0">
                  <c:v>Красногорский</c:v>
                </c:pt>
                <c:pt idx="1">
                  <c:v>Копачевский</c:v>
                </c:pt>
                <c:pt idx="2">
                  <c:v>Мазоловский</c:v>
                </c:pt>
                <c:pt idx="3">
                  <c:v>Мушинский</c:v>
                </c:pt>
                <c:pt idx="4">
                  <c:v>Саприновичский</c:v>
                </c:pt>
                <c:pt idx="5">
                  <c:v>Подсолтовский</c:v>
                </c:pt>
                <c:pt idx="6">
                  <c:v>Ракшинский</c:v>
                </c:pt>
                <c:pt idx="7">
                  <c:v>Ходосовский</c:v>
                </c:pt>
                <c:pt idx="8">
                  <c:v>Районный бюджет </c:v>
                </c:pt>
                <c:pt idx="9">
                  <c:v>Консолидированный бюджет района</c:v>
                </c:pt>
              </c:strCache>
            </c:strRef>
          </c:cat>
          <c:val>
            <c:numRef>
              <c:f>'доходы-1 (5)'!$I$8:$I$18</c:f>
              <c:numCache>
                <c:formatCode>0.0%</c:formatCode>
                <c:ptCount val="10"/>
                <c:pt idx="0">
                  <c:v>0.94951326772414957</c:v>
                </c:pt>
                <c:pt idx="1">
                  <c:v>1.0161320708320107</c:v>
                </c:pt>
                <c:pt idx="2">
                  <c:v>1.1008833550894235</c:v>
                </c:pt>
                <c:pt idx="3">
                  <c:v>1.2346047133244207</c:v>
                </c:pt>
                <c:pt idx="4">
                  <c:v>1.2828781193545038</c:v>
                </c:pt>
                <c:pt idx="5">
                  <c:v>1.0543365986743156</c:v>
                </c:pt>
                <c:pt idx="6">
                  <c:v>0.87457016395136666</c:v>
                </c:pt>
                <c:pt idx="7">
                  <c:v>0.99311011397754956</c:v>
                </c:pt>
                <c:pt idx="8">
                  <c:v>0.95843334083167819</c:v>
                </c:pt>
                <c:pt idx="9">
                  <c:v>0.95988216351255151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838272"/>
        <c:axId val="126839808"/>
      </c:barChart>
      <c:catAx>
        <c:axId val="126838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6839808"/>
        <c:crosses val="autoZero"/>
        <c:auto val="1"/>
        <c:lblAlgn val="ctr"/>
        <c:lblOffset val="100"/>
        <c:noMultiLvlLbl val="0"/>
      </c:catAx>
      <c:valAx>
        <c:axId val="126839808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1268382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794012989125242"/>
          <c:y val="5.2667865335730674E-2"/>
          <c:w val="0.51740933471824335"/>
          <c:h val="0.84434965314375077"/>
        </c:manualLayout>
      </c:layout>
      <c:radarChart>
        <c:radarStyle val="marker"/>
        <c:varyColors val="0"/>
        <c:ser>
          <c:idx val="0"/>
          <c:order val="0"/>
          <c:cat>
            <c:strRef>
              <c:f>'доходы-1 (4)'!$A$8:$A$17</c:f>
              <c:strCache>
                <c:ptCount val="9"/>
                <c:pt idx="0">
                  <c:v>Красногорский</c:v>
                </c:pt>
                <c:pt idx="1">
                  <c:v>Копачевский</c:v>
                </c:pt>
                <c:pt idx="2">
                  <c:v>Мазоловский</c:v>
                </c:pt>
                <c:pt idx="3">
                  <c:v>Мушинский</c:v>
                </c:pt>
                <c:pt idx="4">
                  <c:v>Саприновичский</c:v>
                </c:pt>
                <c:pt idx="5">
                  <c:v>Подсолтовский</c:v>
                </c:pt>
                <c:pt idx="6">
                  <c:v>Ракшинский</c:v>
                </c:pt>
                <c:pt idx="7">
                  <c:v>Ходосовский</c:v>
                </c:pt>
                <c:pt idx="8">
                  <c:v>Районный бюджет </c:v>
                </c:pt>
              </c:strCache>
            </c:strRef>
          </c:cat>
          <c:val>
            <c:numRef>
              <c:f>'доходы-1 (4)'!$B$8:$B$17</c:f>
            </c:numRef>
          </c:val>
        </c:ser>
        <c:ser>
          <c:idx val="1"/>
          <c:order val="1"/>
          <c:cat>
            <c:strRef>
              <c:f>'доходы-1 (4)'!$A$8:$A$17</c:f>
              <c:strCache>
                <c:ptCount val="9"/>
                <c:pt idx="0">
                  <c:v>Красногорский</c:v>
                </c:pt>
                <c:pt idx="1">
                  <c:v>Копачевский</c:v>
                </c:pt>
                <c:pt idx="2">
                  <c:v>Мазоловский</c:v>
                </c:pt>
                <c:pt idx="3">
                  <c:v>Мушинский</c:v>
                </c:pt>
                <c:pt idx="4">
                  <c:v>Саприновичский</c:v>
                </c:pt>
                <c:pt idx="5">
                  <c:v>Подсолтовский</c:v>
                </c:pt>
                <c:pt idx="6">
                  <c:v>Ракшинский</c:v>
                </c:pt>
                <c:pt idx="7">
                  <c:v>Ходосовский</c:v>
                </c:pt>
                <c:pt idx="8">
                  <c:v>Районный бюджет </c:v>
                </c:pt>
              </c:strCache>
            </c:strRef>
          </c:cat>
          <c:val>
            <c:numRef>
              <c:f>'доходы-1 (4)'!$C$8:$C$17</c:f>
            </c:numRef>
          </c:val>
        </c:ser>
        <c:ser>
          <c:idx val="2"/>
          <c:order val="2"/>
          <c:marker>
            <c:symbol val="none"/>
          </c:marker>
          <c:dLbls>
            <c:dLbl>
              <c:idx val="0"/>
              <c:layout>
                <c:manualLayout>
                  <c:x val="9.9981053467928405E-2"/>
                  <c:y val="-1.272242544485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1090444224872925E-2"/>
                  <c:y val="5.599300087489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4644855767699986E-2"/>
                  <c:y val="5.24934383202099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1202238459823984E-2"/>
                  <c:y val="-5.94925634295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8360683569146355E-2"/>
                  <c:y val="-4.19947506561679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10273232884327597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8.5245974997611981E-2"/>
                  <c:y val="5.6079525492384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7.4317175953853926E-2"/>
                  <c:y val="5.94925634295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14600143287393086"/>
                  <c:y val="-6.2992401540358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i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'доходы-1 (4)'!$A$8:$A$17</c:f>
              <c:strCache>
                <c:ptCount val="9"/>
                <c:pt idx="0">
                  <c:v>Красногорский</c:v>
                </c:pt>
                <c:pt idx="1">
                  <c:v>Копачевский</c:v>
                </c:pt>
                <c:pt idx="2">
                  <c:v>Мазоловский</c:v>
                </c:pt>
                <c:pt idx="3">
                  <c:v>Мушинский</c:v>
                </c:pt>
                <c:pt idx="4">
                  <c:v>Саприновичский</c:v>
                </c:pt>
                <c:pt idx="5">
                  <c:v>Подсолтовский</c:v>
                </c:pt>
                <c:pt idx="6">
                  <c:v>Ракшинский</c:v>
                </c:pt>
                <c:pt idx="7">
                  <c:v>Ходосовский</c:v>
                </c:pt>
                <c:pt idx="8">
                  <c:v>Районный бюджет </c:v>
                </c:pt>
              </c:strCache>
            </c:strRef>
          </c:cat>
          <c:val>
            <c:numRef>
              <c:f>'доходы-1 (4)'!$D$8:$D$17</c:f>
              <c:numCache>
                <c:formatCode>0.0%</c:formatCode>
                <c:ptCount val="9"/>
                <c:pt idx="0">
                  <c:v>0.69594821427034281</c:v>
                </c:pt>
                <c:pt idx="1">
                  <c:v>0.68902349071912672</c:v>
                </c:pt>
                <c:pt idx="2">
                  <c:v>0.7162727907047296</c:v>
                </c:pt>
                <c:pt idx="3">
                  <c:v>0.72430328142752121</c:v>
                </c:pt>
                <c:pt idx="4">
                  <c:v>0.65274057346034187</c:v>
                </c:pt>
                <c:pt idx="5">
                  <c:v>0.57257528748621644</c:v>
                </c:pt>
                <c:pt idx="6">
                  <c:v>0.70049251313919281</c:v>
                </c:pt>
                <c:pt idx="7">
                  <c:v>0.70394465171876697</c:v>
                </c:pt>
                <c:pt idx="8">
                  <c:v>0.32670913546699987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41843712"/>
        <c:axId val="41854080"/>
      </c:radarChart>
      <c:catAx>
        <c:axId val="41843712"/>
        <c:scaling>
          <c:orientation val="minMax"/>
        </c:scaling>
        <c:delete val="0"/>
        <c:axPos val="b"/>
        <c:majorGridlines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 baseline="0"/>
            </a:pPr>
            <a:endParaRPr lang="ru-RU"/>
          </a:p>
        </c:txPr>
        <c:crossAx val="41854080"/>
        <c:crosses val="autoZero"/>
        <c:auto val="1"/>
        <c:lblAlgn val="ctr"/>
        <c:lblOffset val="100"/>
        <c:noMultiLvlLbl val="0"/>
      </c:catAx>
      <c:valAx>
        <c:axId val="41854080"/>
        <c:scaling>
          <c:orientation val="minMax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txPr>
          <a:bodyPr/>
          <a:lstStyle/>
          <a:p>
            <a:pPr>
              <a:defRPr sz="500" baseline="0">
                <a:solidFill>
                  <a:schemeClr val="bg1">
                    <a:lumMod val="85000"/>
                  </a:schemeClr>
                </a:solidFill>
              </a:defRPr>
            </a:pPr>
            <a:endParaRPr lang="ru-RU"/>
          </a:p>
        </c:txPr>
        <c:crossAx val="4184371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5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199403241344383"/>
          <c:y val="0"/>
          <c:w val="0.62826971235960616"/>
          <c:h val="0.94929976809363048"/>
        </c:manualLayout>
      </c:layout>
      <c:pie3DChart>
        <c:varyColors val="1"/>
        <c:ser>
          <c:idx val="0"/>
          <c:order val="0"/>
          <c:explosion val="32"/>
          <c:dLbls>
            <c:dLbl>
              <c:idx val="0"/>
              <c:layout>
                <c:manualLayout>
                  <c:x val="-4.9106354885312268E-3"/>
                  <c:y val="-9.90063427023381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1988777515480355"/>
                  <c:y val="-0.144563793325140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0196654557533842"/>
                  <c:y val="5.47089440571860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7291317046643939"/>
                  <c:y val="-7.5861260513537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9357655136095158E-2"/>
                  <c:y val="1.8616683197376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8.8142169728783901E-2"/>
                  <c:y val="-0.144333150216688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8.1468117866066198E-2"/>
                  <c:y val="1.9719526338277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'Лист2 (3)'!$A$7:$A$11</c:f>
              <c:strCache>
                <c:ptCount val="5"/>
                <c:pt idx="0">
                  <c:v>Общегосударственная деятельность</c:v>
                </c:pt>
                <c:pt idx="1">
                  <c:v>Национальная экономика</c:v>
                </c:pt>
                <c:pt idx="2">
                  <c:v>Охрана окружающей среды</c:v>
                </c:pt>
                <c:pt idx="3">
                  <c:v>Жилищно-коммунальные услуги и жилищное строительство</c:v>
                </c:pt>
                <c:pt idx="4">
                  <c:v>Социальная  сфера</c:v>
                </c:pt>
              </c:strCache>
            </c:strRef>
          </c:cat>
          <c:val>
            <c:numRef>
              <c:f>'Лист2 (3)'!$B$7:$B$11</c:f>
              <c:numCache>
                <c:formatCode>0.0%</c:formatCode>
                <c:ptCount val="5"/>
                <c:pt idx="0">
                  <c:v>8.1000000000000003E-2</c:v>
                </c:pt>
                <c:pt idx="1">
                  <c:v>0.03</c:v>
                </c:pt>
                <c:pt idx="2">
                  <c:v>1E-3</c:v>
                </c:pt>
                <c:pt idx="3">
                  <c:v>0.105</c:v>
                </c:pt>
                <c:pt idx="4">
                  <c:v>0.78300000000000003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500" b="1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5639397568534969E-3"/>
          <c:y val="3.3126193416054356E-2"/>
          <c:w val="0.6406153760087272"/>
          <c:h val="0.96414759201611422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0.10014871586877573"/>
                  <c:y val="-0.214819324909967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5731192570733277"/>
                  <c:y val="4.35893914423487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9357655136095158E-2"/>
                  <c:y val="1.8616683197376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8.8142169728783901E-2"/>
                  <c:y val="-0.144333150216688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8.1468117866066198E-2"/>
                  <c:y val="1.9719526338277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Лист2!$A$7:$A$15</c:f>
              <c:strCache>
                <c:ptCount val="9"/>
                <c:pt idx="0">
                  <c:v>Заработная плата рабочих и служащих</c:v>
                </c:pt>
                <c:pt idx="1">
                  <c:v>Взносы (отчисления) на социальное страхование</c:v>
                </c:pt>
                <c:pt idx="2">
                  <c:v>Лекарственные средства и изделия медицинского назначения</c:v>
                </c:pt>
                <c:pt idx="3">
                  <c:v>Продукты питания</c:v>
                </c:pt>
                <c:pt idx="4">
                  <c:v>Оплата коммунальных услуг</c:v>
                </c:pt>
                <c:pt idx="5">
                  <c:v>Трансферты населению</c:v>
                </c:pt>
                <c:pt idx="6">
                  <c:v>Субсидии </c:v>
                </c:pt>
                <c:pt idx="7">
                  <c:v>Капитальное строительство</c:v>
                </c:pt>
                <c:pt idx="8">
                  <c:v>Прочие расходы</c:v>
                </c:pt>
              </c:strCache>
            </c:strRef>
          </c:cat>
          <c:val>
            <c:numRef>
              <c:f>Лист2!$B$7:$B$15</c:f>
              <c:numCache>
                <c:formatCode>0.0%</c:formatCode>
                <c:ptCount val="9"/>
                <c:pt idx="0">
                  <c:v>0.44953725877086059</c:v>
                </c:pt>
                <c:pt idx="1">
                  <c:v>0.15357215579767294</c:v>
                </c:pt>
                <c:pt idx="2">
                  <c:v>1.8024968237625578E-2</c:v>
                </c:pt>
                <c:pt idx="3">
                  <c:v>2.6144090764390577E-2</c:v>
                </c:pt>
                <c:pt idx="4">
                  <c:v>0.10200669375908776</c:v>
                </c:pt>
                <c:pt idx="5">
                  <c:v>3.2364640662148711E-2</c:v>
                </c:pt>
                <c:pt idx="6">
                  <c:v>6.0989494755981789E-2</c:v>
                </c:pt>
                <c:pt idx="7">
                  <c:v>3.8258246028627721E-3</c:v>
                </c:pt>
                <c:pt idx="8">
                  <c:v>0.15353487264936935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101518381196811"/>
          <c:y val="6.0629497049347461E-2"/>
          <c:w val="0.33599550614903428"/>
          <c:h val="0.8735536737748093"/>
        </c:manualLayout>
      </c:layout>
      <c:overlay val="0"/>
      <c:txPr>
        <a:bodyPr/>
        <a:lstStyle/>
        <a:p>
          <a:pPr>
            <a:defRPr sz="1300" b="1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8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401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16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453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79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595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668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55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368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893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27ACB-9636-4ABD-8320-122026759826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0C71C-C4C5-4D5B-A7E8-E1F431D080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6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116632"/>
            <a:ext cx="5256584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БЮЛЛЕТЕНЬ</a:t>
            </a:r>
          </a:p>
          <a:p>
            <a:pPr algn="ctr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местных бюджетов </a:t>
            </a:r>
          </a:p>
          <a:p>
            <a:pPr algn="ctr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Мстиславского района</a:t>
            </a:r>
          </a:p>
          <a:p>
            <a:pPr algn="ctr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январь-декабрь 2019 года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47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6864" cy="792088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Исполнение бюджета </a:t>
            </a:r>
            <a:b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январь </a:t>
            </a: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–декабрь  </a:t>
            </a: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2019 года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(тыс. рублей)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784976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785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820D1F6-787F-442D-9BEE-10493A920D66}" type="slidenum">
              <a:rPr lang="ru-RU" altLang="ru-RU" sz="1400" smtClean="0"/>
              <a:pPr eaLnBrk="1" hangingPunct="1"/>
              <a:t>3</a:t>
            </a:fld>
            <a:endParaRPr lang="ru-RU" altLang="ru-RU" sz="1400" smtClean="0"/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229600" cy="2857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800" smtClean="0">
                <a:solidFill>
                  <a:schemeClr val="bg1"/>
                </a:solidFill>
              </a:rPr>
              <a:t>Структура собственных доходов бюджета Мстиславского района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476672"/>
            <a:ext cx="777686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доходов</a:t>
            </a:r>
            <a:r>
              <a:rPr lang="en-US" sz="2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консолидированного бюджета Мстиславского района</a:t>
            </a:r>
            <a:endParaRPr lang="ru-RU" sz="2500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0761511"/>
              </p:ext>
            </p:extLst>
          </p:nvPr>
        </p:nvGraphicFramePr>
        <p:xfrm>
          <a:off x="395536" y="1412776"/>
          <a:ext cx="835292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091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местных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 в реальном выражении</a:t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сравнению с </a:t>
            </a:r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годом)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1809" y="6108591"/>
            <a:ext cx="81351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*Районный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(без учета безвозмездных поступлений, передаваемых в другие бюджеты)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4952618"/>
              </p:ext>
            </p:extLst>
          </p:nvPr>
        </p:nvGraphicFramePr>
        <p:xfrm>
          <a:off x="323529" y="1124743"/>
          <a:ext cx="8373398" cy="4983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40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собственных доходов в структуре доходов местных бюджетов</a:t>
            </a:r>
            <a:endParaRPr lang="ru-RU" sz="2000" dirty="0">
              <a:solidFill>
                <a:srgbClr val="7030A0"/>
              </a:soli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0206619"/>
              </p:ext>
            </p:extLst>
          </p:nvPr>
        </p:nvGraphicFramePr>
        <p:xfrm>
          <a:off x="467544" y="980728"/>
          <a:ext cx="7929885" cy="5198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72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консолидированного бюджета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Мстиславского района по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функциональной классификации расходов бюджета</a:t>
            </a:r>
            <a:endParaRPr lang="ru-RU" sz="2000" dirty="0">
              <a:solidFill>
                <a:srgbClr val="7030A0"/>
              </a:solidFill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405560"/>
              </p:ext>
            </p:extLst>
          </p:nvPr>
        </p:nvGraphicFramePr>
        <p:xfrm>
          <a:off x="395536" y="1340768"/>
          <a:ext cx="820891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880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консолидированного бюджета            Мстиславского района по экономической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классификации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расходов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endParaRPr lang="ru-RU" sz="2000" dirty="0">
              <a:solidFill>
                <a:srgbClr val="7030A0"/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3986507"/>
              </p:ext>
            </p:extLst>
          </p:nvPr>
        </p:nvGraphicFramePr>
        <p:xfrm>
          <a:off x="323528" y="1556792"/>
          <a:ext cx="849694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0695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2567</TotalTime>
  <Words>114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Исполнение бюджета  за январь –декабрь  2019 года (тыс. рублей)</vt:lpstr>
      <vt:lpstr> Структура собственных доходов бюджета Мстиславского района</vt:lpstr>
      <vt:lpstr>Динамика доходов местных бюджетов в реальном выражении (по сравнению с  2018 годом)</vt:lpstr>
      <vt:lpstr>Доля собственных доходов в структуре доходов местных бюджетов</vt:lpstr>
      <vt:lpstr>Структура расходов консолидированного бюджета Мстиславского района по функциональной классификации расходов бюджета</vt:lpstr>
      <vt:lpstr>Структура расходов консолидированного бюджета            Мстиславского района по экономической классификации          расходов бюджета</vt:lpstr>
    </vt:vector>
  </TitlesOfParts>
  <Company>ГФУ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Сергеенко Елена</dc:creator>
  <cp:lastModifiedBy>Куксовская Елена</cp:lastModifiedBy>
  <cp:revision>138</cp:revision>
  <cp:lastPrinted>2019-02-05T07:31:59Z</cp:lastPrinted>
  <dcterms:created xsi:type="dcterms:W3CDTF">2016-07-18T07:02:46Z</dcterms:created>
  <dcterms:modified xsi:type="dcterms:W3CDTF">2020-02-20T09:49:59Z</dcterms:modified>
</cp:coreProperties>
</file>