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69" r:id="rId4"/>
    <p:sldId id="259" r:id="rId5"/>
    <p:sldId id="260" r:id="rId6"/>
    <p:sldId id="261" r:id="rId7"/>
    <p:sldId id="263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5767" autoAdjust="0"/>
  </p:normalViewPr>
  <p:slideViewPr>
    <p:cSldViewPr>
      <p:cViewPr>
        <p:scale>
          <a:sx n="90" d="100"/>
          <a:sy n="90" d="100"/>
        </p:scale>
        <p:origin x="-330" y="-4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'доходы-1 (3)'!$B$6:$B$7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cat>
            <c:strRef>
              <c:f>'доходы-1 (3)'!$A$8:$A$19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(3)'!$B$8:$B$19</c:f>
            </c:numRef>
          </c:val>
        </c:ser>
        <c:ser>
          <c:idx val="1"/>
          <c:order val="1"/>
          <c:tx>
            <c:strRef>
              <c:f>'доходы-1 (3)'!$C$6:$C$7</c:f>
              <c:strCache>
                <c:ptCount val="1"/>
                <c:pt idx="0">
                  <c:v>налоговые и неналоговые</c:v>
                </c:pt>
              </c:strCache>
            </c:strRef>
          </c:tx>
          <c:invertIfNegative val="0"/>
          <c:cat>
            <c:strRef>
              <c:f>'доходы-1 (3)'!$A$8:$A$19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(3)'!$C$8:$C$19</c:f>
            </c:numRef>
          </c:val>
        </c:ser>
        <c:ser>
          <c:idx val="2"/>
          <c:order val="2"/>
          <c:tx>
            <c:strRef>
              <c:f>'доходы-1 (3)'!$D$6:$D$7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cat>
            <c:strRef>
              <c:f>'доходы-1 (3)'!$A$8:$A$19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(3)'!$D$8:$D$19</c:f>
            </c:numRef>
          </c:val>
        </c:ser>
        <c:ser>
          <c:idx val="3"/>
          <c:order val="3"/>
          <c:tx>
            <c:strRef>
              <c:f>'доходы-1 (3)'!$E$6:$E$7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cat>
            <c:strRef>
              <c:f>'доходы-1 (3)'!$A$8:$A$19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(3)'!$E$8:$E$19</c:f>
            </c:numRef>
          </c:val>
        </c:ser>
        <c:ser>
          <c:idx val="4"/>
          <c:order val="4"/>
          <c:tx>
            <c:strRef>
              <c:f>'доходы-1 (3)'!$F$6:$F$7</c:f>
              <c:strCache>
                <c:ptCount val="1"/>
                <c:pt idx="0">
                  <c:v>налоговые и неналоговые</c:v>
                </c:pt>
              </c:strCache>
            </c:strRef>
          </c:tx>
          <c:invertIfNegative val="0"/>
          <c:cat>
            <c:strRef>
              <c:f>'доходы-1 (3)'!$A$8:$A$19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(3)'!$F$8:$F$19</c:f>
            </c:numRef>
          </c:val>
        </c:ser>
        <c:ser>
          <c:idx val="5"/>
          <c:order val="5"/>
          <c:tx>
            <c:strRef>
              <c:f>'доходы-1 (3)'!$G$6:$G$7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cat>
            <c:strRef>
              <c:f>'доходы-1 (3)'!$A$8:$A$19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(3)'!$G$8:$G$19</c:f>
            </c:numRef>
          </c:val>
        </c:ser>
        <c:ser>
          <c:idx val="6"/>
          <c:order val="6"/>
          <c:tx>
            <c:strRef>
              <c:f>'доходы-1 (3)'!$H$6:$H$7</c:f>
              <c:strCache>
                <c:ptCount val="1"/>
                <c:pt idx="0">
                  <c:v>итого доходов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invertIfNegative val="0"/>
          <c:cat>
            <c:strRef>
              <c:f>'доходы-1 (3)'!$A$8:$A$19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(3)'!$H$8:$H$19</c:f>
              <c:numCache>
                <c:formatCode>0.0%</c:formatCode>
                <c:ptCount val="11"/>
                <c:pt idx="0">
                  <c:v>0.9653401764613867</c:v>
                </c:pt>
                <c:pt idx="1">
                  <c:v>1.0426872748245408</c:v>
                </c:pt>
                <c:pt idx="2">
                  <c:v>1.0559709320782324</c:v>
                </c:pt>
                <c:pt idx="3">
                  <c:v>1.0492971597964988</c:v>
                </c:pt>
                <c:pt idx="4">
                  <c:v>1.0530998283073665</c:v>
                </c:pt>
                <c:pt idx="5">
                  <c:v>1.014402835789844</c:v>
                </c:pt>
                <c:pt idx="6">
                  <c:v>0.91046609711987503</c:v>
                </c:pt>
                <c:pt idx="7">
                  <c:v>1.1143862173387487</c:v>
                </c:pt>
                <c:pt idx="8">
                  <c:v>0.99247075087683367</c:v>
                </c:pt>
                <c:pt idx="9">
                  <c:v>0.99719156779912754</c:v>
                </c:pt>
                <c:pt idx="10">
                  <c:v>0.79859759202323688</c:v>
                </c:pt>
              </c:numCache>
            </c:numRef>
          </c:val>
        </c:ser>
        <c:ser>
          <c:idx val="7"/>
          <c:order val="7"/>
          <c:tx>
            <c:strRef>
              <c:f>'доходы-1 (3)'!$I$6:$I$7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invertIfNegative val="0"/>
          <c:cat>
            <c:strRef>
              <c:f>'доходы-1 (3)'!$A$8:$A$19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(3)'!$I$8:$I$19</c:f>
              <c:numCache>
                <c:formatCode>0.0%</c:formatCode>
                <c:ptCount val="11"/>
                <c:pt idx="0">
                  <c:v>0.96248314798756873</c:v>
                </c:pt>
                <c:pt idx="1">
                  <c:v>0.99288312368972731</c:v>
                </c:pt>
                <c:pt idx="2">
                  <c:v>0.95968755409382045</c:v>
                </c:pt>
                <c:pt idx="3">
                  <c:v>0.95768518865249752</c:v>
                </c:pt>
                <c:pt idx="4">
                  <c:v>0.95085444470658775</c:v>
                </c:pt>
                <c:pt idx="5">
                  <c:v>0.93933691661183838</c:v>
                </c:pt>
                <c:pt idx="6">
                  <c:v>0.96107555668876454</c:v>
                </c:pt>
                <c:pt idx="7">
                  <c:v>0.9519592323053776</c:v>
                </c:pt>
                <c:pt idx="8">
                  <c:v>0.93361849869496449</c:v>
                </c:pt>
                <c:pt idx="9">
                  <c:v>0.96191930450819574</c:v>
                </c:pt>
                <c:pt idx="10">
                  <c:v>0.98872577112478677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128960"/>
        <c:axId val="95143040"/>
      </c:barChart>
      <c:catAx>
        <c:axId val="95128960"/>
        <c:scaling>
          <c:orientation val="minMax"/>
        </c:scaling>
        <c:delete val="0"/>
        <c:axPos val="b"/>
        <c:majorTickMark val="out"/>
        <c:minorTickMark val="none"/>
        <c:tickLblPos val="nextTo"/>
        <c:crossAx val="95143040"/>
        <c:crosses val="autoZero"/>
        <c:auto val="1"/>
        <c:lblAlgn val="ctr"/>
        <c:lblOffset val="100"/>
        <c:noMultiLvlLbl val="0"/>
      </c:catAx>
      <c:valAx>
        <c:axId val="95143040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951289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9278969003444"/>
          <c:y val="9.4056180818165067E-2"/>
          <c:w val="0.62612186608895304"/>
          <c:h val="0.93674507333221768"/>
        </c:manualLayout>
      </c:layout>
      <c:radarChart>
        <c:radarStyle val="marker"/>
        <c:varyColors val="0"/>
        <c:ser>
          <c:idx val="0"/>
          <c:order val="0"/>
          <c:cat>
            <c:strRef>
              <c:f>'доходы-1 (4)'!$A$8:$A$19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(4)'!$B$8:$B$19</c:f>
            </c:numRef>
          </c:val>
        </c:ser>
        <c:ser>
          <c:idx val="1"/>
          <c:order val="1"/>
          <c:cat>
            <c:strRef>
              <c:f>'доходы-1 (4)'!$A$8:$A$19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(4)'!$C$8:$C$19</c:f>
            </c:numRef>
          </c:val>
        </c:ser>
        <c:ser>
          <c:idx val="2"/>
          <c:order val="2"/>
          <c:marker>
            <c:symbol val="none"/>
          </c:marker>
          <c:dLbls>
            <c:dLbl>
              <c:idx val="0"/>
              <c:layout>
                <c:manualLayout>
                  <c:x val="-1.4697441025070749E-3"/>
                  <c:y val="5.1348021809109815E-2"/>
                </c:manualLayout>
              </c:layout>
              <c:spPr/>
              <c:txPr>
                <a:bodyPr/>
                <a:lstStyle/>
                <a:p>
                  <a:pPr>
                    <a:defRPr sz="1500" b="1" i="0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1757952820057031E-2"/>
                  <c:y val="4.24179310596994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925137947635448E-2"/>
                  <c:y val="2.2325226873526009E-2"/>
                </c:manualLayout>
              </c:layout>
              <c:spPr/>
              <c:txPr>
                <a:bodyPr/>
                <a:lstStyle/>
                <a:p>
                  <a:pPr>
                    <a:defRPr sz="1500" b="1" i="0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2046161537606933E-2"/>
                  <c:y val="2.2325226873526009E-3"/>
                </c:manualLayout>
              </c:layout>
              <c:spPr/>
              <c:txPr>
                <a:bodyPr/>
                <a:lstStyle/>
                <a:p>
                  <a:pPr>
                    <a:defRPr sz="1500" b="1" i="0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227696922564159E-2"/>
                  <c:y val="-2.4557749560878608E-2"/>
                </c:manualLayout>
              </c:layout>
              <c:spPr/>
              <c:txPr>
                <a:bodyPr/>
                <a:lstStyle/>
                <a:p>
                  <a:pPr>
                    <a:defRPr sz="1500" b="1" i="0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/>
              <c:txPr>
                <a:bodyPr/>
                <a:lstStyle/>
                <a:p>
                  <a:pPr>
                    <a:defRPr sz="1500" b="1" i="0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-5.9405940594059403E-2"/>
                </c:manualLayout>
              </c:layout>
              <c:spPr/>
              <c:txPr>
                <a:bodyPr/>
                <a:lstStyle/>
                <a:p>
                  <a:pPr>
                    <a:defRPr sz="1500" b="1" i="0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pPr/>
              <c:txPr>
                <a:bodyPr/>
                <a:lstStyle/>
                <a:p>
                  <a:pPr>
                    <a:defRPr sz="1500" b="1" i="0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3.086462615264968E-2"/>
                  <c:y val="-8.9300907494104034E-3"/>
                </c:manualLayout>
              </c:layout>
              <c:spPr/>
              <c:txPr>
                <a:bodyPr/>
                <a:lstStyle/>
                <a:p>
                  <a:pPr>
                    <a:defRPr sz="1500" b="1" i="0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spPr/>
              <c:txPr>
                <a:bodyPr/>
                <a:lstStyle/>
                <a:p>
                  <a:pPr>
                    <a:defRPr sz="1500" b="1" i="0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spPr/>
              <c:txPr>
                <a:bodyPr/>
                <a:lstStyle/>
                <a:p>
                  <a:pPr>
                    <a:defRPr sz="1500" b="1" i="0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'доходы-1 (4)'!$A$8:$A$19</c:f>
              <c:strCache>
                <c:ptCount val="11"/>
                <c:pt idx="0">
                  <c:v>Долговичский</c:v>
                </c:pt>
                <c:pt idx="1">
                  <c:v>Красногорский</c:v>
                </c:pt>
                <c:pt idx="2">
                  <c:v>Копачевский</c:v>
                </c:pt>
                <c:pt idx="3">
                  <c:v>Мазоловский</c:v>
                </c:pt>
                <c:pt idx="4">
                  <c:v>Мушинский</c:v>
                </c:pt>
                <c:pt idx="5">
                  <c:v>Саприновичский</c:v>
                </c:pt>
                <c:pt idx="6">
                  <c:v>Подсолтовский</c:v>
                </c:pt>
                <c:pt idx="7">
                  <c:v>Ракшинский</c:v>
                </c:pt>
                <c:pt idx="8">
                  <c:v>Селецкий</c:v>
                </c:pt>
                <c:pt idx="9">
                  <c:v>Ходосовский</c:v>
                </c:pt>
                <c:pt idx="10">
                  <c:v>Районный бюджет </c:v>
                </c:pt>
              </c:strCache>
            </c:strRef>
          </c:cat>
          <c:val>
            <c:numRef>
              <c:f>'доходы-1 (4)'!$D$8:$D$19</c:f>
              <c:numCache>
                <c:formatCode>0.0%</c:formatCode>
                <c:ptCount val="11"/>
                <c:pt idx="0">
                  <c:v>0.66595953588630308</c:v>
                </c:pt>
                <c:pt idx="1">
                  <c:v>0.68043773959536957</c:v>
                </c:pt>
                <c:pt idx="2">
                  <c:v>0.72466265783861816</c:v>
                </c:pt>
                <c:pt idx="3">
                  <c:v>0.68345327036885539</c:v>
                </c:pt>
                <c:pt idx="4">
                  <c:v>0.64659024956785849</c:v>
                </c:pt>
                <c:pt idx="5">
                  <c:v>0.55858449817541411</c:v>
                </c:pt>
                <c:pt idx="6">
                  <c:v>0.83812647703104393</c:v>
                </c:pt>
                <c:pt idx="7">
                  <c:v>0.63874296815533349</c:v>
                </c:pt>
                <c:pt idx="8">
                  <c:v>0.70256290067778737</c:v>
                </c:pt>
                <c:pt idx="9">
                  <c:v>0.65170494863650319</c:v>
                </c:pt>
                <c:pt idx="10">
                  <c:v>0.31979060917180757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89556864"/>
        <c:axId val="89558400"/>
      </c:radarChart>
      <c:catAx>
        <c:axId val="89556864"/>
        <c:scaling>
          <c:orientation val="minMax"/>
        </c:scaling>
        <c:delete val="0"/>
        <c:axPos val="b"/>
        <c:majorGridlines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500" baseline="0"/>
            </a:pPr>
            <a:endParaRPr lang="ru-RU"/>
          </a:p>
        </c:txPr>
        <c:crossAx val="89558400"/>
        <c:crosses val="autoZero"/>
        <c:auto val="1"/>
        <c:lblAlgn val="ctr"/>
        <c:lblOffset val="100"/>
        <c:noMultiLvlLbl val="0"/>
      </c:catAx>
      <c:valAx>
        <c:axId val="89558400"/>
        <c:scaling>
          <c:orientation val="minMax"/>
        </c:scaling>
        <c:delete val="0"/>
        <c:axPos val="l"/>
        <c:majorGridlines/>
        <c:numFmt formatCode="0.0%" sourceLinked="1"/>
        <c:majorTickMark val="none"/>
        <c:minorTickMark val="none"/>
        <c:tickLblPos val="nextTo"/>
        <c:txPr>
          <a:bodyPr/>
          <a:lstStyle/>
          <a:p>
            <a:pPr>
              <a:defRPr sz="1000" baseline="0">
                <a:solidFill>
                  <a:schemeClr val="bg1">
                    <a:lumMod val="85000"/>
                  </a:schemeClr>
                </a:solidFill>
              </a:defRPr>
            </a:pPr>
            <a:endParaRPr lang="ru-RU"/>
          </a:p>
        </c:txPr>
        <c:crossAx val="895568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32195975503062"/>
          <c:y val="0.41181874907146043"/>
          <c:w val="0.71578324584426944"/>
          <c:h val="0.58818125092853957"/>
        </c:manualLayout>
      </c:layout>
      <c:doughnutChart>
        <c:varyColors val="1"/>
        <c:ser>
          <c:idx val="3"/>
          <c:order val="3"/>
          <c:explosion val="25"/>
          <c:dLbls>
            <c:dLbl>
              <c:idx val="0"/>
              <c:layout>
                <c:manualLayout>
                  <c:x val="-2.941646682653877E-2"/>
                  <c:y val="-8.77015182884748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"/>
                  <c:y val="-6.92640692640692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666666666666666E-2"/>
                  <c:y val="-9.52380952380952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"/>
                  <c:y val="-6.926406926406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166666666666666E-2"/>
                  <c:y val="-4.04040404040403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10277777777777777"/>
                  <c:y val="5.7720057720057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9.9999999999999992E-2"/>
                  <c:y val="4.0404040404040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декабрь!$A$13:$A$19</c:f>
              <c:strCache>
                <c:ptCount val="7"/>
                <c:pt idx="0">
                  <c:v>Общегосударственная деятельность</c:v>
                </c:pt>
                <c:pt idx="1">
                  <c:v>Национальная оборона</c:v>
                </c:pt>
                <c:pt idx="2">
                  <c:v>Судебная власть, правоохранительная деятельность и обеспечение безопасности</c:v>
                </c:pt>
                <c:pt idx="3">
                  <c:v>Национальная экономика</c:v>
                </c:pt>
                <c:pt idx="4">
                  <c:v>Охрана окружающей среды</c:v>
                </c:pt>
                <c:pt idx="5">
                  <c:v>Жилищно-коммунальные услуги и жилищное строительство</c:v>
                </c:pt>
                <c:pt idx="6">
                  <c:v>Социальная  сфера</c:v>
                </c:pt>
              </c:strCache>
            </c:strRef>
          </c:cat>
          <c:val>
            <c:numRef>
              <c:f>декабрь!$E$13:$E$19</c:f>
              <c:numCache>
                <c:formatCode>0.00%</c:formatCode>
                <c:ptCount val="7"/>
                <c:pt idx="0" formatCode="0.0%">
                  <c:v>7.0961617861647508E-2</c:v>
                </c:pt>
                <c:pt idx="1">
                  <c:v>4.0123115572061017E-4</c:v>
                </c:pt>
                <c:pt idx="2">
                  <c:v>3.3504440426236783E-4</c:v>
                </c:pt>
                <c:pt idx="3" formatCode="0.0%">
                  <c:v>9.5701495357334104E-2</c:v>
                </c:pt>
                <c:pt idx="4">
                  <c:v>4.3401088981192746E-4</c:v>
                </c:pt>
                <c:pt idx="5" formatCode="0.0%">
                  <c:v>0.14270565022540849</c:v>
                </c:pt>
                <c:pt idx="6" formatCode="0.0%">
                  <c:v>0.6894609501058151</c:v>
                </c:pt>
              </c:numCache>
            </c:numRef>
          </c:val>
        </c:ser>
        <c:ser>
          <c:idx val="2"/>
          <c:order val="2"/>
          <c:explosion val="25"/>
          <c:cat>
            <c:strRef>
              <c:f>декабрь!$A$13:$A$19</c:f>
              <c:strCache>
                <c:ptCount val="7"/>
                <c:pt idx="0">
                  <c:v>Общегосударственная деятельность</c:v>
                </c:pt>
                <c:pt idx="1">
                  <c:v>Национальная оборона</c:v>
                </c:pt>
                <c:pt idx="2">
                  <c:v>Судебная власть, правоохранительная деятельность и обеспечение безопасности</c:v>
                </c:pt>
                <c:pt idx="3">
                  <c:v>Национальная экономика</c:v>
                </c:pt>
                <c:pt idx="4">
                  <c:v>Охрана окружающей среды</c:v>
                </c:pt>
                <c:pt idx="5">
                  <c:v>Жилищно-коммунальные услуги и жилищное строительство</c:v>
                </c:pt>
                <c:pt idx="6">
                  <c:v>Социальная  сфера</c:v>
                </c:pt>
              </c:strCache>
            </c:strRef>
          </c:cat>
          <c:val>
            <c:numRef>
              <c:f>декабрь!$D$13:$D$19</c:f>
            </c:numRef>
          </c:val>
        </c:ser>
        <c:ser>
          <c:idx val="1"/>
          <c:order val="1"/>
          <c:explosion val="25"/>
          <c:cat>
            <c:strRef>
              <c:f>декабрь!$A$13:$A$19</c:f>
              <c:strCache>
                <c:ptCount val="7"/>
                <c:pt idx="0">
                  <c:v>Общегосударственная деятельность</c:v>
                </c:pt>
                <c:pt idx="1">
                  <c:v>Национальная оборона</c:v>
                </c:pt>
                <c:pt idx="2">
                  <c:v>Судебная власть, правоохранительная деятельность и обеспечение безопасности</c:v>
                </c:pt>
                <c:pt idx="3">
                  <c:v>Национальная экономика</c:v>
                </c:pt>
                <c:pt idx="4">
                  <c:v>Охрана окружающей среды</c:v>
                </c:pt>
                <c:pt idx="5">
                  <c:v>Жилищно-коммунальные услуги и жилищное строительство</c:v>
                </c:pt>
                <c:pt idx="6">
                  <c:v>Социальная  сфера</c:v>
                </c:pt>
              </c:strCache>
            </c:strRef>
          </c:cat>
          <c:val>
            <c:numRef>
              <c:f>декабрь!$C$13:$C$19</c:f>
            </c:numRef>
          </c:val>
        </c:ser>
        <c:ser>
          <c:idx val="0"/>
          <c:order val="0"/>
          <c:explosion val="25"/>
          <c:cat>
            <c:strRef>
              <c:f>декабрь!$A$13:$A$19</c:f>
              <c:strCache>
                <c:ptCount val="7"/>
                <c:pt idx="0">
                  <c:v>Общегосударственная деятельность</c:v>
                </c:pt>
                <c:pt idx="1">
                  <c:v>Национальная оборона</c:v>
                </c:pt>
                <c:pt idx="2">
                  <c:v>Судебная власть, правоохранительная деятельность и обеспечение безопасности</c:v>
                </c:pt>
                <c:pt idx="3">
                  <c:v>Национальная экономика</c:v>
                </c:pt>
                <c:pt idx="4">
                  <c:v>Охрана окружающей среды</c:v>
                </c:pt>
                <c:pt idx="5">
                  <c:v>Жилищно-коммунальные услуги и жилищное строительство</c:v>
                </c:pt>
                <c:pt idx="6">
                  <c:v>Социальная  сфера</c:v>
                </c:pt>
              </c:strCache>
            </c:strRef>
          </c:cat>
          <c:val>
            <c:numRef>
              <c:f>декабрь!$B$13:$B$19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t"/>
      <c:layout>
        <c:manualLayout>
          <c:xMode val="edge"/>
          <c:yMode val="edge"/>
          <c:x val="1.9111788699481571E-2"/>
          <c:y val="1.5094264036051779E-2"/>
          <c:w val="0.97844313210848644"/>
          <c:h val="0.39139087802703909"/>
        </c:manualLayout>
      </c:layout>
      <c:overlay val="0"/>
      <c:spPr>
        <a:noFill/>
      </c:spPr>
      <c:txPr>
        <a:bodyPr/>
        <a:lstStyle/>
        <a:p>
          <a:pPr>
            <a:defRPr sz="1100" b="1" i="0" baseline="0"/>
          </a:pPr>
          <a:endParaRPr lang="ru-RU"/>
        </a:p>
      </c:txPr>
    </c:legend>
    <c:plotVisOnly val="1"/>
    <c:dispBlanksAs val="gap"/>
    <c:showDLblsOverMax val="0"/>
  </c:chart>
  <c:spPr>
    <a:ln>
      <a:solidFill>
        <a:schemeClr val="tx2">
          <a:lumMod val="50000"/>
        </a:schemeClr>
      </a:solidFill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2603542355953525E-2"/>
          <c:y val="6.382978723404255E-3"/>
          <c:w val="0.60183430054804998"/>
          <c:h val="0.95319148936170217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10618830430260368"/>
                  <c:y val="-8.7985257162003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867442786666768E-2"/>
                  <c:y val="6.74066007706483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'пер-е'!$A$6:$A$14</c:f>
              <c:strCache>
                <c:ptCount val="9"/>
                <c:pt idx="0">
                  <c:v>Заработная плата рабочих и служащих</c:v>
                </c:pt>
                <c:pt idx="1">
                  <c:v>Взносы (отчисления) на социальное страхование</c:v>
                </c:pt>
                <c:pt idx="2">
                  <c:v>Лекарственные средства и изделия медицинского назначения</c:v>
                </c:pt>
                <c:pt idx="3">
                  <c:v>Продукты питания</c:v>
                </c:pt>
                <c:pt idx="4">
                  <c:v>Оплата коммунальных услуг</c:v>
                </c:pt>
                <c:pt idx="5">
                  <c:v>Трансферты населению</c:v>
                </c:pt>
                <c:pt idx="6">
                  <c:v>Субсидии </c:v>
                </c:pt>
                <c:pt idx="7">
                  <c:v>Капитальное строительство</c:v>
                </c:pt>
                <c:pt idx="8">
                  <c:v>Прочие расходы</c:v>
                </c:pt>
              </c:strCache>
            </c:strRef>
          </c:cat>
          <c:val>
            <c:numRef>
              <c:f>'пер-е'!$B$6:$B$14</c:f>
              <c:numCache>
                <c:formatCode>0.0%</c:formatCode>
                <c:ptCount val="9"/>
                <c:pt idx="0">
                  <c:v>0.38556780442221966</c:v>
                </c:pt>
                <c:pt idx="1">
                  <c:v>0.13066194390776728</c:v>
                </c:pt>
                <c:pt idx="2">
                  <c:v>1.7483047315982873E-2</c:v>
                </c:pt>
                <c:pt idx="3">
                  <c:v>2.4876564256039194E-2</c:v>
                </c:pt>
                <c:pt idx="4">
                  <c:v>0.11100693260597795</c:v>
                </c:pt>
                <c:pt idx="5">
                  <c:v>4.9952014749150786E-2</c:v>
                </c:pt>
                <c:pt idx="6">
                  <c:v>0.14236150572666084</c:v>
                </c:pt>
                <c:pt idx="7">
                  <c:v>2.6186687881198621E-2</c:v>
                </c:pt>
                <c:pt idx="8">
                  <c:v>0.11190349913500285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542309329095258"/>
          <c:y val="9.1439073819384056E-2"/>
          <c:w val="0.36388888888888887"/>
          <c:h val="0.76510051934997492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086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401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162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45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79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59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711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668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551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368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893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27ACB-9636-4ABD-8320-122026759826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6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Char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116632"/>
            <a:ext cx="5256584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БЮЛЛЕТЕНЬ</a:t>
            </a:r>
          </a:p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местных бюджетов </a:t>
            </a:r>
          </a:p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Мстиславского района</a:t>
            </a:r>
          </a:p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2017 год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47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6864" cy="792088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b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2017 год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131437"/>
              </p:ext>
            </p:extLst>
          </p:nvPr>
        </p:nvGraphicFramePr>
        <p:xfrm>
          <a:off x="251520" y="1196751"/>
          <a:ext cx="8640960" cy="5472612"/>
        </p:xfrm>
        <a:graphic>
          <a:graphicData uri="http://schemas.openxmlformats.org/drawingml/2006/table">
            <a:tbl>
              <a:tblPr/>
              <a:tblGrid>
                <a:gridCol w="1728192"/>
                <a:gridCol w="864096"/>
                <a:gridCol w="839723"/>
                <a:gridCol w="850209"/>
                <a:gridCol w="850209"/>
                <a:gridCol w="858712"/>
                <a:gridCol w="906890"/>
                <a:gridCol w="901223"/>
                <a:gridCol w="841706"/>
              </a:tblGrid>
              <a:tr h="39541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Доходы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Расходы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Дефицит (-), профицит (+)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98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уточненный годовой план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исполнено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уточненный годовой план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исполнено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уточненный годовой план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исполнено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2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Долговичский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45,63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45,67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100,1%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45,63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45,62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100,0%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0,05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2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Красногорский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55,63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55,68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100,1%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55,63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55,55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99,9%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0,13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2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Копачевский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91,73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91,81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100,1%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91,73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91,72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100,0%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0,09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2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Мазоловский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52,34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52,39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100,1%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52,34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52,34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100,0%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0,05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2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Мушинский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46,08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46,12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100,1%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46,08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46,07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100,0%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0,05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2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Саприновичский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63,07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63,39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100,5%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63,07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62,96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99,8%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0,43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2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Подсолтовский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80,87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80,95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100,1%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80,87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80,85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100,0%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0,10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2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Ракшинский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53,23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53,29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100,1%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53,23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53,22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100,0%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0,07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2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Селецкий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54,23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54,27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100,1%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54,23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54,22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100,0%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0,05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2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Ходосовский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123,76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124,21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100,4%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123,76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123,74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100,0%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0,47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06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effectLst/>
                          <a:latin typeface="Times New Roman"/>
                        </a:rPr>
                        <a:t>Итого по бюджетам первичного уровня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>
                          <a:effectLst/>
                          <a:latin typeface="Times New Roman"/>
                        </a:rPr>
                        <a:t>666,56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>
                          <a:effectLst/>
                          <a:latin typeface="Times New Roman"/>
                        </a:rPr>
                        <a:t>667,78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>
                          <a:effectLst/>
                          <a:latin typeface="Times New Roman"/>
                        </a:rPr>
                        <a:t>100,2%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>
                          <a:effectLst/>
                          <a:latin typeface="Times New Roman"/>
                        </a:rPr>
                        <a:t>666,56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>
                          <a:effectLst/>
                          <a:latin typeface="Times New Roman"/>
                        </a:rPr>
                        <a:t>666,29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>
                          <a:effectLst/>
                          <a:latin typeface="Times New Roman"/>
                        </a:rPr>
                        <a:t>100,0%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1" u="none" strike="noStrike" dirty="0">
                          <a:effectLst/>
                          <a:latin typeface="Times New Roman"/>
                        </a:rPr>
                        <a:t>1,49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967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Районный бюджет (без учета безвозмездных поступлений, передаваемых в другие бюджеты)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31 489,38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31 452,30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99,9%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31 265,58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31 010,12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99,2%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>
                          <a:effectLst/>
                          <a:latin typeface="Times New Roman"/>
                        </a:rPr>
                        <a:t>223,80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>
                          <a:effectLst/>
                          <a:latin typeface="Times New Roman"/>
                        </a:rPr>
                        <a:t>442,18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40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effectLst/>
                          <a:latin typeface="Times New Roman"/>
                        </a:rPr>
                        <a:t>Консолидированный бюджет района</a:t>
                      </a:r>
                    </a:p>
                  </a:txBody>
                  <a:tcPr marL="7676" marR="7676" marT="76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imes New Roman"/>
                        </a:rPr>
                        <a:t>32 155,94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imes New Roman"/>
                        </a:rPr>
                        <a:t>32 120,08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imes New Roman"/>
                        </a:rPr>
                        <a:t>99,9%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imes New Roman"/>
                        </a:rPr>
                        <a:t>31 932,14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imes New Roman"/>
                        </a:rPr>
                        <a:t>31 676,41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imes New Roman"/>
                        </a:rPr>
                        <a:t>99,2%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effectLst/>
                          <a:latin typeface="Times New Roman"/>
                        </a:rPr>
                        <a:t>223,80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effectLst/>
                          <a:latin typeface="Times New Roman"/>
                        </a:rPr>
                        <a:t>443,67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785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820D1F6-787F-442D-9BEE-10493A920D66}" type="slidenum">
              <a:rPr lang="ru-RU" altLang="ru-RU" sz="1400" smtClean="0"/>
              <a:pPr eaLnBrk="1" hangingPunct="1"/>
              <a:t>3</a:t>
            </a:fld>
            <a:endParaRPr lang="ru-RU" altLang="ru-RU" sz="1400" smtClean="0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8229600" cy="2857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000" smtClean="0"/>
              <a:t/>
            </a:r>
            <a:br>
              <a:rPr lang="ru-RU" altLang="ru-RU" sz="2000" smtClean="0"/>
            </a:br>
            <a:r>
              <a:rPr lang="ru-RU" altLang="ru-RU" sz="2800" smtClean="0">
                <a:solidFill>
                  <a:schemeClr val="bg1"/>
                </a:solidFill>
              </a:rPr>
              <a:t>Структура собственных доходов бюджета Мстиславского района</a:t>
            </a:r>
          </a:p>
        </p:txBody>
      </p:sp>
      <p:graphicFrame>
        <p:nvGraphicFramePr>
          <p:cNvPr id="14340" name="Object 3"/>
          <p:cNvGraphicFramePr>
            <a:graphicFrameLocks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2561799"/>
              </p:ext>
            </p:extLst>
          </p:nvPr>
        </p:nvGraphicFramePr>
        <p:xfrm>
          <a:off x="539750" y="1633538"/>
          <a:ext cx="8353425" cy="474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Диаграмма" r:id="rId3" imgW="7134225" imgH="4048125" progId="Excel.Chart.8">
                  <p:embed/>
                </p:oleObj>
              </mc:Choice>
              <mc:Fallback>
                <p:oleObj name="Диаграмма" r:id="rId3" imgW="7134225" imgH="4048125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633538"/>
                        <a:ext cx="8353425" cy="474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83568" y="476672"/>
            <a:ext cx="77768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</a:t>
            </a:r>
            <a:r>
              <a:rPr lang="en-US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консолидированного бюджета Мстиславского района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2180912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местных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в реальном выражении</a:t>
            </a:r>
            <a:b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сравнению с 2016 годом)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1809" y="6108591"/>
            <a:ext cx="81351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*Районный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(без учета безвозмездных поступлений, передаваемых в другие бюджеты)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8190010"/>
              </p:ext>
            </p:extLst>
          </p:nvPr>
        </p:nvGraphicFramePr>
        <p:xfrm>
          <a:off x="611560" y="1052735"/>
          <a:ext cx="8280920" cy="5425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40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собственных доходов в структуре доходов местных бюджетов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9743828"/>
              </p:ext>
            </p:extLst>
          </p:nvPr>
        </p:nvGraphicFramePr>
        <p:xfrm>
          <a:off x="395536" y="980728"/>
          <a:ext cx="864096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72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консолидированного бюджета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Мстиславского района по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 классификации расходов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8106839"/>
              </p:ext>
            </p:extLst>
          </p:nvPr>
        </p:nvGraphicFramePr>
        <p:xfrm>
          <a:off x="395536" y="980728"/>
          <a:ext cx="8568952" cy="5291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880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консолидированного бюджета           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Мстиславского района по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экономической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расходов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8935757"/>
              </p:ext>
            </p:extLst>
          </p:nvPr>
        </p:nvGraphicFramePr>
        <p:xfrm>
          <a:off x="323528" y="1268760"/>
          <a:ext cx="8496944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695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</TotalTime>
  <Words>292</Words>
  <Application>Microsoft Office PowerPoint</Application>
  <PresentationFormat>Экран (4:3)</PresentationFormat>
  <Paragraphs>160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Microsoft Excel Chart</vt:lpstr>
      <vt:lpstr>Презентация PowerPoint</vt:lpstr>
      <vt:lpstr>Исполнение бюджета  за 2017 год (тыс. рублей)</vt:lpstr>
      <vt:lpstr> Структура собственных доходов бюджета Мстиславского района</vt:lpstr>
      <vt:lpstr>Динамика доходов местных бюджетов в реальном выражении (по сравнению с 2016 годом)</vt:lpstr>
      <vt:lpstr>Доля собственных доходов в структуре доходов местных бюджетов</vt:lpstr>
      <vt:lpstr>Структура расходов консолидированного бюджета Мстиславского района по функциональной классификации расходов бюджета</vt:lpstr>
      <vt:lpstr>Структура расходов консолидированного бюджета            Мстиславского района по экономической классификации          расходов бюджета</vt:lpstr>
    </vt:vector>
  </TitlesOfParts>
  <Company>ГФУ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Сергеенко Елена</dc:creator>
  <cp:lastModifiedBy>Куксовская Елена</cp:lastModifiedBy>
  <cp:revision>110</cp:revision>
  <cp:lastPrinted>2018-03-29T11:32:52Z</cp:lastPrinted>
  <dcterms:created xsi:type="dcterms:W3CDTF">2016-07-18T07:02:46Z</dcterms:created>
  <dcterms:modified xsi:type="dcterms:W3CDTF">2018-03-29T13:19:54Z</dcterms:modified>
</cp:coreProperties>
</file>