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69" r:id="rId4"/>
    <p:sldId id="259" r:id="rId5"/>
    <p:sldId id="260" r:id="rId6"/>
    <p:sldId id="261" r:id="rId7"/>
    <p:sldId id="263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5767" autoAdjust="0"/>
  </p:normalViewPr>
  <p:slideViewPr>
    <p:cSldViewPr>
      <p:cViewPr>
        <p:scale>
          <a:sx n="90" d="100"/>
          <a:sy n="90" d="100"/>
        </p:scale>
        <p:origin x="-2232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2019\&#1103;&#1085;&#1074;&#1072;&#1088;&#1100;-&#1080;&#1102;&#1085;&#1100;\&#1076;&#1086;&#1093;&#1086;&#1076;&#1099;\&#1103;&#1085;&#1074;&#1072;&#1088;&#1100;-&#1080;&#1102;&#1085;&#1100;%202019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2019\&#1103;&#1085;&#1074;&#1072;&#1088;&#1100;-&#1080;&#1102;&#1085;&#1100;\&#1076;&#1086;&#1093;&#1086;&#1076;&#1099;\&#1103;&#1085;&#1074;&#1072;&#1088;&#1100;-&#1080;&#1102;&#1085;&#1100;%202019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&#1052;&#1086;&#1080;%20&#1076;&#1086;&#1082;&#1091;&#1084;&#1077;&#1085;&#1090;&#1099;\My%20Documents\&#1073;&#1102;&#1076;&#1078;&#1077;&#1090;&#1086;&#1086;&#1073;&#1088;&#1072;&#1079;&#1091;&#1102;&#1097;&#1080;&#1077;\2019\&#1103;&#1085;&#1074;&#1072;&#1088;&#1100;-&#1080;&#1102;&#1085;&#1100;\&#1076;&#1086;&#1093;&#1086;&#1076;&#1099;\&#1103;&#1085;&#1074;&#1072;&#1088;&#1100;-&#1080;&#1102;&#1085;&#1100;%202019.xlsx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(5)'!$B$8:$B$18</c:f>
            </c:numRef>
          </c:val>
        </c:ser>
        <c:ser>
          <c:idx val="1"/>
          <c:order val="1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(5)'!$C$8:$C$18</c:f>
            </c:numRef>
          </c:val>
        </c:ser>
        <c:ser>
          <c:idx val="2"/>
          <c:order val="2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(5)'!$D$8:$D$18</c:f>
            </c:numRef>
          </c:val>
        </c:ser>
        <c:ser>
          <c:idx val="3"/>
          <c:order val="3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(5)'!$E$8:$E$18</c:f>
            </c:numRef>
          </c:val>
        </c:ser>
        <c:ser>
          <c:idx val="4"/>
          <c:order val="4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(5)'!$F$8:$F$18</c:f>
            </c:numRef>
          </c:val>
        </c:ser>
        <c:ser>
          <c:idx val="5"/>
          <c:order val="5"/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(5)'!$G$8:$G$18</c:f>
            </c:numRef>
          </c:val>
        </c:ser>
        <c:ser>
          <c:idx val="6"/>
          <c:order val="6"/>
          <c:tx>
            <c:v>итого доходов</c:v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(5)'!$H$8:$H$18</c:f>
              <c:numCache>
                <c:formatCode>0.0%</c:formatCode>
                <c:ptCount val="10"/>
                <c:pt idx="0">
                  <c:v>1.2319521075637478</c:v>
                </c:pt>
                <c:pt idx="1">
                  <c:v>1.0612939907829113</c:v>
                </c:pt>
                <c:pt idx="2">
                  <c:v>1.0038429006515681</c:v>
                </c:pt>
                <c:pt idx="3">
                  <c:v>0.71660811884941866</c:v>
                </c:pt>
                <c:pt idx="4">
                  <c:v>1.1634390096910281</c:v>
                </c:pt>
                <c:pt idx="5">
                  <c:v>1.1903694375090823</c:v>
                </c:pt>
                <c:pt idx="6">
                  <c:v>1.2564391493801648</c:v>
                </c:pt>
                <c:pt idx="7">
                  <c:v>0.82043945102472671</c:v>
                </c:pt>
                <c:pt idx="8">
                  <c:v>1.0116272230210406</c:v>
                </c:pt>
                <c:pt idx="9">
                  <c:v>1.0123068996905624</c:v>
                </c:pt>
              </c:numCache>
            </c:numRef>
          </c:val>
        </c:ser>
        <c:ser>
          <c:idx val="7"/>
          <c:order val="7"/>
          <c:tx>
            <c:v>собственные доходы</c:v>
          </c:tx>
          <c:invertIfNegative val="0"/>
          <c:cat>
            <c:strRef>
              <c:f>'доходы-1 (5)'!$A$8:$A$18</c:f>
              <c:strCache>
                <c:ptCount val="10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  <c:pt idx="9">
                  <c:v>Консолидированный бюджет района</c:v>
                </c:pt>
              </c:strCache>
            </c:strRef>
          </c:cat>
          <c:val>
            <c:numRef>
              <c:f>'доходы-1 (5)'!$I$8:$I$18</c:f>
              <c:numCache>
                <c:formatCode>0.0%</c:formatCode>
                <c:ptCount val="10"/>
                <c:pt idx="0">
                  <c:v>1.0825917341498075</c:v>
                </c:pt>
                <c:pt idx="1">
                  <c:v>0.99792556223749862</c:v>
                </c:pt>
                <c:pt idx="2">
                  <c:v>1.1797120571228996</c:v>
                </c:pt>
                <c:pt idx="3">
                  <c:v>1.2449283858704043</c:v>
                </c:pt>
                <c:pt idx="4">
                  <c:v>1.3674170088311317</c:v>
                </c:pt>
                <c:pt idx="5">
                  <c:v>1.010348298146011</c:v>
                </c:pt>
                <c:pt idx="6">
                  <c:v>0.92366193629379523</c:v>
                </c:pt>
                <c:pt idx="7">
                  <c:v>0.95694578887292636</c:v>
                </c:pt>
                <c:pt idx="8">
                  <c:v>0.90144540802638728</c:v>
                </c:pt>
                <c:pt idx="9">
                  <c:v>0.90656865381450047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370048"/>
        <c:axId val="50371584"/>
      </c:barChart>
      <c:catAx>
        <c:axId val="50370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0371584"/>
        <c:crosses val="autoZero"/>
        <c:auto val="1"/>
        <c:lblAlgn val="ctr"/>
        <c:lblOffset val="100"/>
        <c:noMultiLvlLbl val="0"/>
      </c:catAx>
      <c:valAx>
        <c:axId val="50371584"/>
        <c:scaling>
          <c:orientation val="minMax"/>
        </c:scaling>
        <c:delete val="0"/>
        <c:axPos val="l"/>
        <c:majorGridlines/>
        <c:numFmt formatCode="0.0%" sourceLinked="1"/>
        <c:majorTickMark val="out"/>
        <c:minorTickMark val="none"/>
        <c:tickLblPos val="nextTo"/>
        <c:crossAx val="503700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2794012989125242"/>
          <c:y val="5.2667865335730674E-2"/>
          <c:w val="0.51740933471824335"/>
          <c:h val="0.84434965314375077"/>
        </c:manualLayout>
      </c:layout>
      <c:radarChart>
        <c:radarStyle val="marker"/>
        <c:varyColors val="0"/>
        <c:ser>
          <c:idx val="0"/>
          <c:order val="0"/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(4)'!$B$8:$B$17</c:f>
            </c:numRef>
          </c:val>
        </c:ser>
        <c:ser>
          <c:idx val="1"/>
          <c:order val="1"/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(4)'!$C$8:$C$17</c:f>
            </c:numRef>
          </c:val>
        </c:ser>
        <c:ser>
          <c:idx val="2"/>
          <c:order val="2"/>
          <c:marker>
            <c:symbol val="none"/>
          </c:marker>
          <c:dLbls>
            <c:dLbl>
              <c:idx val="0"/>
              <c:layout>
                <c:manualLayout>
                  <c:x val="9.9981053467928405E-2"/>
                  <c:y val="-1.272242544485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1090444224872925E-2"/>
                  <c:y val="5.599300087489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644855767699986E-2"/>
                  <c:y val="5.24934383202099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1202238459823984E-2"/>
                  <c:y val="-5.94925634295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11803288845823197"/>
                  <c:y val="-6.999125109361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10273232884327597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8.5245974997611981E-2"/>
                  <c:y val="5.6079525492384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4317175953853926E-2"/>
                  <c:y val="5.94925634295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0.14600143287393086"/>
                  <c:y val="-6.2992401540358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 i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'доходы-1 (4)'!$A$8:$A$17</c:f>
              <c:strCache>
                <c:ptCount val="9"/>
                <c:pt idx="0">
                  <c:v>Красногорский</c:v>
                </c:pt>
                <c:pt idx="1">
                  <c:v>Копачевский</c:v>
                </c:pt>
                <c:pt idx="2">
                  <c:v>Мазоловский</c:v>
                </c:pt>
                <c:pt idx="3">
                  <c:v>Мушинский</c:v>
                </c:pt>
                <c:pt idx="4">
                  <c:v>Саприновичский</c:v>
                </c:pt>
                <c:pt idx="5">
                  <c:v>Подсолтовский</c:v>
                </c:pt>
                <c:pt idx="6">
                  <c:v>Ракшинский</c:v>
                </c:pt>
                <c:pt idx="7">
                  <c:v>Ходосовский</c:v>
                </c:pt>
                <c:pt idx="8">
                  <c:v>Районный бюджет </c:v>
                </c:pt>
              </c:strCache>
            </c:strRef>
          </c:cat>
          <c:val>
            <c:numRef>
              <c:f>'доходы-1 (4)'!$D$8:$D$17</c:f>
              <c:numCache>
                <c:formatCode>0.0%</c:formatCode>
                <c:ptCount val="9"/>
                <c:pt idx="0">
                  <c:v>0.59915537568185817</c:v>
                </c:pt>
                <c:pt idx="1">
                  <c:v>0.59095106186518931</c:v>
                </c:pt>
                <c:pt idx="2">
                  <c:v>0.62551440329218111</c:v>
                </c:pt>
                <c:pt idx="3">
                  <c:v>0.64177527298344483</c:v>
                </c:pt>
                <c:pt idx="4">
                  <c:v>0.50877192982456143</c:v>
                </c:pt>
                <c:pt idx="5">
                  <c:v>0.49273531269741</c:v>
                </c:pt>
                <c:pt idx="6">
                  <c:v>0.57747689662583279</c:v>
                </c:pt>
                <c:pt idx="7">
                  <c:v>0.58873239436619718</c:v>
                </c:pt>
                <c:pt idx="8">
                  <c:v>0.33860386245878488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50348416"/>
        <c:axId val="50360320"/>
      </c:radarChart>
      <c:catAx>
        <c:axId val="50348416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 baseline="0"/>
            </a:pPr>
            <a:endParaRPr lang="ru-RU"/>
          </a:p>
        </c:txPr>
        <c:crossAx val="50360320"/>
        <c:crosses val="autoZero"/>
        <c:auto val="1"/>
        <c:lblAlgn val="ctr"/>
        <c:lblOffset val="100"/>
        <c:noMultiLvlLbl val="0"/>
      </c:catAx>
      <c:valAx>
        <c:axId val="50360320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500" baseline="0">
                <a:solidFill>
                  <a:schemeClr val="bg1">
                    <a:lumMod val="85000"/>
                  </a:schemeClr>
                </a:solidFill>
              </a:defRPr>
            </a:pPr>
            <a:endParaRPr lang="ru-RU"/>
          </a:p>
        </c:txPr>
        <c:crossAx val="5034841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2195975503062"/>
          <c:y val="0.41181874907146043"/>
          <c:w val="0.71578324584426944"/>
          <c:h val="0.58818125092853957"/>
        </c:manualLayout>
      </c:layout>
      <c:doughnutChart>
        <c:varyColors val="1"/>
        <c:ser>
          <c:idx val="3"/>
          <c:order val="3"/>
          <c:explosion val="25"/>
          <c:dLbls>
            <c:dLbl>
              <c:idx val="0"/>
              <c:layout>
                <c:manualLayout>
                  <c:x val="1.6145544013628114E-2"/>
                  <c:y val="-8.7701608331456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8558956412250491E-2"/>
                  <c:y val="-6.6864275207749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6061548716809245E-2"/>
                  <c:y val="-1.6042308837735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5907676924786188E-2"/>
                  <c:y val="1.23315741814350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166666666666666E-2"/>
                  <c:y val="-4.0404040404040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10277777777777777"/>
                  <c:y val="5.772005772005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9.9999999999999992E-2"/>
                  <c:y val="4.0404040404040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декабрь!$A$13:$A$19</c:f>
              <c:strCache>
                <c:ptCount val="4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Жилищно-коммунальные услуги и жилищное строительство</c:v>
                </c:pt>
                <c:pt idx="3">
                  <c:v>Социальная  сфера</c:v>
                </c:pt>
              </c:strCache>
            </c:strRef>
          </c:cat>
          <c:val>
            <c:numRef>
              <c:f>декабрь!$E$13:$E$19</c:f>
              <c:numCache>
                <c:formatCode>0.0%</c:formatCode>
                <c:ptCount val="4"/>
                <c:pt idx="0">
                  <c:v>7.9000000000000001E-2</c:v>
                </c:pt>
                <c:pt idx="1">
                  <c:v>2.1000000000000001E-2</c:v>
                </c:pt>
                <c:pt idx="2">
                  <c:v>9.4E-2</c:v>
                </c:pt>
                <c:pt idx="3">
                  <c:v>0.80600000000000005</c:v>
                </c:pt>
              </c:numCache>
            </c:numRef>
          </c:val>
        </c:ser>
        <c:ser>
          <c:idx val="2"/>
          <c:order val="2"/>
          <c:explosion val="25"/>
          <c:cat>
            <c:strRef>
              <c:f>декабрь!$A$13:$A$19</c:f>
              <c:strCache>
                <c:ptCount val="4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Жилищно-коммунальные услуги и жилищное строительство</c:v>
                </c:pt>
                <c:pt idx="3">
                  <c:v>Социальная  сфера</c:v>
                </c:pt>
              </c:strCache>
            </c:strRef>
          </c:cat>
          <c:val>
            <c:numRef>
              <c:f>декабрь!$D$13:$D$19</c:f>
            </c:numRef>
          </c:val>
        </c:ser>
        <c:ser>
          <c:idx val="1"/>
          <c:order val="1"/>
          <c:explosion val="25"/>
          <c:cat>
            <c:strRef>
              <c:f>декабрь!$A$13:$A$19</c:f>
              <c:strCache>
                <c:ptCount val="4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Жилищно-коммунальные услуги и жилищное строительство</c:v>
                </c:pt>
                <c:pt idx="3">
                  <c:v>Социальная  сфера</c:v>
                </c:pt>
              </c:strCache>
            </c:strRef>
          </c:cat>
          <c:val>
            <c:numRef>
              <c:f>декабрь!$C$13:$C$19</c:f>
            </c:numRef>
          </c:val>
        </c:ser>
        <c:ser>
          <c:idx val="0"/>
          <c:order val="0"/>
          <c:explosion val="25"/>
          <c:cat>
            <c:strRef>
              <c:f>декабрь!$A$13:$A$19</c:f>
              <c:strCache>
                <c:ptCount val="4"/>
                <c:pt idx="0">
                  <c:v>Общегосударственная деятельность</c:v>
                </c:pt>
                <c:pt idx="1">
                  <c:v>Национальная экономика</c:v>
                </c:pt>
                <c:pt idx="2">
                  <c:v>Жилищно-коммунальные услуги и жилищное строительство</c:v>
                </c:pt>
                <c:pt idx="3">
                  <c:v>Социальная  сфера</c:v>
                </c:pt>
              </c:strCache>
            </c:strRef>
          </c:cat>
          <c:val>
            <c:numRef>
              <c:f>декабрь!$B$13:$B$19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t"/>
      <c:layout>
        <c:manualLayout>
          <c:xMode val="edge"/>
          <c:yMode val="edge"/>
          <c:x val="2.1556864052142355E-2"/>
          <c:y val="2.7093635155625229E-2"/>
          <c:w val="0.97844313210848644"/>
          <c:h val="0.3001957314741047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403397621478492E-2"/>
          <c:y val="1.5988219495818842E-2"/>
          <c:w val="0.6406153760087272"/>
          <c:h val="0.96414759201611422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0014871586877573"/>
                  <c:y val="-0.214819324909967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731192570733277"/>
                  <c:y val="4.3589391442348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8.8142169728783901E-2"/>
                  <c:y val="-0.14433315021668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8.1468117866066198E-2"/>
                  <c:y val="1.97195263382774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Лист2!$A$7:$A$15</c:f>
              <c:strCache>
                <c:ptCount val="9"/>
                <c:pt idx="0">
                  <c:v>Заработная плата рабочих и служащих</c:v>
                </c:pt>
                <c:pt idx="1">
                  <c:v>Взносы (отчисления) на социальное страхование</c:v>
                </c:pt>
                <c:pt idx="2">
                  <c:v>Лекарственные средства и изделия медицинского назначения</c:v>
                </c:pt>
                <c:pt idx="3">
                  <c:v>Продукты питания</c:v>
                </c:pt>
                <c:pt idx="4">
                  <c:v>Оплата коммунальных услуг</c:v>
                </c:pt>
                <c:pt idx="5">
                  <c:v>Трансферты населению</c:v>
                </c:pt>
                <c:pt idx="6">
                  <c:v>Субсидии </c:v>
                </c:pt>
                <c:pt idx="7">
                  <c:v>Капитальное строительство</c:v>
                </c:pt>
                <c:pt idx="8">
                  <c:v>Прочие расходы</c:v>
                </c:pt>
              </c:strCache>
            </c:strRef>
          </c:cat>
          <c:val>
            <c:numRef>
              <c:f>Лист2!$B$7:$B$15</c:f>
              <c:numCache>
                <c:formatCode>0.0%</c:formatCode>
                <c:ptCount val="9"/>
                <c:pt idx="0">
                  <c:v>0.46493134677183756</c:v>
                </c:pt>
                <c:pt idx="1">
                  <c:v>0.16005842827928718</c:v>
                </c:pt>
                <c:pt idx="2">
                  <c:v>1.6833187262635118E-2</c:v>
                </c:pt>
                <c:pt idx="3">
                  <c:v>2.8331872626351152E-2</c:v>
                </c:pt>
                <c:pt idx="4">
                  <c:v>0.11792579608530529</c:v>
                </c:pt>
                <c:pt idx="5">
                  <c:v>2.9319310546304413E-2</c:v>
                </c:pt>
                <c:pt idx="6">
                  <c:v>6.8571428571428561E-2</c:v>
                </c:pt>
                <c:pt idx="7">
                  <c:v>5.5506865322816241E-2</c:v>
                </c:pt>
                <c:pt idx="8">
                  <c:v>5.852176453403455E-2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6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0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62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4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9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59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66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551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368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93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27ACB-9636-4ABD-8320-122026759826}" type="datetimeFigureOut">
              <a:rPr lang="ru-RU" smtClean="0"/>
              <a:t>02.08.2019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30C71C-C4C5-4D5B-A7E8-E1F431D08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2" y="116632"/>
            <a:ext cx="525658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БЮЛЛЕТЕНЬ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местных бюджетов 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</a:t>
            </a:r>
          </a:p>
          <a:p>
            <a:pPr algn="ctr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январь-июнь 2019 года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47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6864" cy="792088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январь –июнь 2019 года 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84976" cy="5009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785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20D1F6-787F-442D-9BEE-10493A920D66}" type="slidenum">
              <a:rPr lang="ru-RU" altLang="ru-RU" sz="1400" smtClean="0"/>
              <a:pPr eaLnBrk="1" hangingPunct="1"/>
              <a:t>3</a:t>
            </a:fld>
            <a:endParaRPr lang="ru-RU" altLang="ru-RU" sz="1400" smtClean="0"/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8229600" cy="2857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2800" smtClean="0">
                <a:solidFill>
                  <a:schemeClr val="bg1"/>
                </a:solidFill>
              </a:rPr>
              <a:t>Структура собственных доходов бюджета Мстиславского района</a:t>
            </a:r>
          </a:p>
        </p:txBody>
      </p:sp>
      <p:graphicFrame>
        <p:nvGraphicFramePr>
          <p:cNvPr id="14340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1628568"/>
              </p:ext>
            </p:extLst>
          </p:nvPr>
        </p:nvGraphicFramePr>
        <p:xfrm>
          <a:off x="468313" y="1784350"/>
          <a:ext cx="8424862" cy="458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Лист" r:id="rId3" imgW="7086696" imgH="3857625" progId="Excel.Sheet.8">
                  <p:embed/>
                </p:oleObj>
              </mc:Choice>
              <mc:Fallback>
                <p:oleObj name="Лист" r:id="rId3" imgW="7086696" imgH="3857625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784350"/>
                        <a:ext cx="8424862" cy="4586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83568" y="476672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</a:t>
            </a:r>
            <a:r>
              <a:rPr lang="en-US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5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Мстиславского района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218091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местных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бюджетов в реальном выражении</a:t>
            </a:r>
            <a:b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сравнению с 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полугодием 2018 </a:t>
            </a:r>
            <a:r>
              <a:rPr lang="ru-RU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года)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809" y="6108591"/>
            <a:ext cx="81351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*Районный 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(без учета безвозмездных поступлений, передаваемых в другие бюджеты)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7520417"/>
              </p:ext>
            </p:extLst>
          </p:nvPr>
        </p:nvGraphicFramePr>
        <p:xfrm>
          <a:off x="395536" y="1124744"/>
          <a:ext cx="8496944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40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собственных доходов в структуре доходов местных бюджетов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86157"/>
              </p:ext>
            </p:extLst>
          </p:nvPr>
        </p:nvGraphicFramePr>
        <p:xfrm>
          <a:off x="890587" y="836712"/>
          <a:ext cx="7362825" cy="5544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72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консолидированного бюджета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Мстиславского района по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функциональной классификации расходов 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6802742"/>
              </p:ext>
            </p:extLst>
          </p:nvPr>
        </p:nvGraphicFramePr>
        <p:xfrm>
          <a:off x="251520" y="980728"/>
          <a:ext cx="8640960" cy="5291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8809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консолидированного бюджета            Мстиславского района по экономической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расходов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endParaRPr lang="ru-RU" sz="2000" dirty="0">
              <a:solidFill>
                <a:srgbClr val="7030A0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8920607"/>
              </p:ext>
            </p:extLst>
          </p:nvPr>
        </p:nvGraphicFramePr>
        <p:xfrm>
          <a:off x="539552" y="1790700"/>
          <a:ext cx="7992887" cy="4446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0695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2445</TotalTime>
  <Words>108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Microsoft Excel 97-2003 Worksheet</vt:lpstr>
      <vt:lpstr>Презентация PowerPoint</vt:lpstr>
      <vt:lpstr>Исполнение бюджета  за январь –июнь 2019 года (тыс. рублей)</vt:lpstr>
      <vt:lpstr> Структура собственных доходов бюджета Мстиславского района</vt:lpstr>
      <vt:lpstr>Динамика доходов местных бюджетов в реальном выражении (по сравнению с  первым полугодием 2018 года)</vt:lpstr>
      <vt:lpstr>Доля собственных доходов в структуре доходов местных бюджетов</vt:lpstr>
      <vt:lpstr>Структура расходов консолидированного бюджета Мстиславского района по функциональной классификации расходов бюджета</vt:lpstr>
      <vt:lpstr>Структура расходов консолидированного бюджета            Мстиславского района по экономической классификации          расходов бюджета</vt:lpstr>
    </vt:vector>
  </TitlesOfParts>
  <Company>ГФУ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Сергеенко Елена</dc:creator>
  <cp:lastModifiedBy>Куксовская Елена</cp:lastModifiedBy>
  <cp:revision>128</cp:revision>
  <cp:lastPrinted>2019-02-05T07:31:59Z</cp:lastPrinted>
  <dcterms:created xsi:type="dcterms:W3CDTF">2016-07-18T07:02:46Z</dcterms:created>
  <dcterms:modified xsi:type="dcterms:W3CDTF">2019-08-02T09:34:30Z</dcterms:modified>
</cp:coreProperties>
</file>