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69" r:id="rId4"/>
    <p:sldId id="259" r:id="rId5"/>
    <p:sldId id="260" r:id="rId6"/>
    <p:sldId id="261" r:id="rId7"/>
    <p:sldId id="263" r:id="rId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5767" autoAdjust="0"/>
  </p:normalViewPr>
  <p:slideViewPr>
    <p:cSldViewPr>
      <p:cViewPr varScale="1">
        <p:scale>
          <a:sx n="110" d="100"/>
          <a:sy n="110" d="100"/>
        </p:scale>
        <p:origin x="124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&#1052;&#1086;&#1080;%20&#1076;&#1086;&#1082;&#1091;&#1084;&#1077;&#1085;&#1090;&#1099;\My%20Documents\&#1073;&#1102;&#1076;&#1078;&#1077;&#1090;&#1086;&#1086;&#1073;&#1088;&#1072;&#1079;&#1091;&#1102;&#1097;&#1080;&#1077;\&#1073;&#1102;&#1083;&#1083;&#1077;&#1090;&#1077;&#1085;&#1100;\2020\&#1103;&#1085;&#1074;&#1072;&#1088;&#1100;-&#1080;&#1102;&#1085;&#1100;\&#1103;&#1085;&#1074;&#1072;&#1088;&#1100;-&#1080;&#1102;&#1085;&#1100;%202020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D:\&#1052;&#1086;&#1080;%20&#1076;&#1086;&#1082;&#1091;&#1084;&#1077;&#1085;&#1090;&#1099;\My%20Documents\&#1073;&#1102;&#1076;&#1078;&#1077;&#1090;&#1086;&#1086;&#1073;&#1088;&#1072;&#1079;&#1091;&#1102;&#1097;&#1080;&#1077;\&#1073;&#1102;&#1083;&#1083;&#1077;&#1090;&#1077;&#1085;&#1100;\2020\&#1103;&#1085;&#1074;&#1072;&#1088;&#1100;-&#1080;&#1102;&#1085;&#1100;\&#1103;&#1085;&#1074;&#1072;&#1088;&#1100;-&#1080;&#1102;&#1085;&#1100;%202020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D:\&#1052;&#1086;&#1080;%20&#1076;&#1086;&#1082;&#1091;&#1084;&#1077;&#1085;&#1090;&#1099;\My%20Documents\&#1073;&#1102;&#1076;&#1078;&#1077;&#1090;&#1086;&#1086;&#1073;&#1088;&#1072;&#1079;&#1091;&#1102;&#1097;&#1080;&#1077;\&#1073;&#1102;&#1083;&#1083;&#1077;&#1090;&#1077;&#1085;&#1100;\2020\&#1103;&#1085;&#1074;&#1072;&#1088;&#1100;-&#1080;&#1102;&#1085;&#1100;\&#1103;&#1085;&#1074;&#1072;&#1088;&#1100;-&#1080;&#1102;&#1085;&#1100;%202020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D:\&#1052;&#1086;&#1080;%20&#1076;&#1086;&#1082;&#1091;&#1084;&#1077;&#1085;&#1090;&#1099;\My%20Documents\&#1073;&#1102;&#1076;&#1078;&#1077;&#1090;&#1086;&#1086;&#1073;&#1088;&#1072;&#1079;&#1091;&#1102;&#1097;&#1080;&#1077;\&#1073;&#1102;&#1083;&#1083;&#1077;&#1090;&#1077;&#1085;&#1100;\2020\&#1103;&#1085;&#1074;&#1072;&#1088;&#1100;-&#1080;&#1102;&#1085;&#1100;\&#1103;&#1085;&#1074;&#1072;&#1088;&#1100;-&#1080;&#1102;&#1085;&#1100;%202020.xlsx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D:\&#1052;&#1086;&#1080;%20&#1076;&#1086;&#1082;&#1091;&#1084;&#1077;&#1085;&#1090;&#1099;\My%20Documents\&#1073;&#1102;&#1076;&#1078;&#1077;&#1090;&#1086;&#1086;&#1073;&#1088;&#1072;&#1079;&#1091;&#1102;&#1097;&#1080;&#1077;\&#1073;&#1102;&#1083;&#1083;&#1077;&#1090;&#1077;&#1085;&#1100;\2020\&#1103;&#1085;&#1074;&#1072;&#1088;&#1100;-&#1080;&#1102;&#1085;&#1100;\&#1103;&#1085;&#1074;&#1072;&#1088;&#1100;-&#1080;&#1102;&#1085;&#1100;%202020.xlsx" TargetMode="External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5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552136878426744"/>
          <c:y val="0"/>
          <c:w val="0.62826971235960616"/>
          <c:h val="0.94929976809363048"/>
        </c:manualLayout>
      </c:layout>
      <c:pie3DChart>
        <c:varyColors val="1"/>
        <c:ser>
          <c:idx val="0"/>
          <c:order val="0"/>
          <c:explosion val="32"/>
          <c:dLbls>
            <c:dLbl>
              <c:idx val="0"/>
              <c:layout>
                <c:manualLayout>
                  <c:x val="-4.9106354885312268E-3"/>
                  <c:y val="-9.90063427023381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2B2-4D09-A9B5-2B321B1EAA04}"/>
                </c:ext>
              </c:extLst>
            </c:dLbl>
            <c:dLbl>
              <c:idx val="1"/>
              <c:layout>
                <c:manualLayout>
                  <c:x val="0.15731192570733277"/>
                  <c:y val="4.35893914423487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2B2-4D09-A9B5-2B321B1EAA04}"/>
                </c:ext>
              </c:extLst>
            </c:dLbl>
            <c:dLbl>
              <c:idx val="2"/>
              <c:layout>
                <c:manualLayout>
                  <c:x val="3.6710753279346572E-2"/>
                  <c:y val="-0.20080781420179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2B2-4D09-A9B5-2B321B1EAA04}"/>
                </c:ext>
              </c:extLst>
            </c:dLbl>
            <c:dLbl>
              <c:idx val="6"/>
              <c:layout>
                <c:manualLayout>
                  <c:x val="5.9357655136095158E-2"/>
                  <c:y val="1.8616683197376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2B2-4D09-A9B5-2B321B1EAA04}"/>
                </c:ext>
              </c:extLst>
            </c:dLbl>
            <c:dLbl>
              <c:idx val="7"/>
              <c:layout>
                <c:manualLayout>
                  <c:x val="8.8142169728783901E-2"/>
                  <c:y val="-0.144333150216688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2B2-4D09-A9B5-2B321B1EAA04}"/>
                </c:ext>
              </c:extLst>
            </c:dLbl>
            <c:dLbl>
              <c:idx val="8"/>
              <c:layout>
                <c:manualLayout>
                  <c:x val="8.1468117866066198E-2"/>
                  <c:y val="1.97195263382774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2B2-4D09-A9B5-2B321B1EAA0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'Лист2 (2)'!$A$7:$A$10</c:f>
              <c:strCache>
                <c:ptCount val="4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Дотация</c:v>
                </c:pt>
                <c:pt idx="3">
                  <c:v>Субвенции и иные межбюджетные трансферты</c:v>
                </c:pt>
              </c:strCache>
            </c:strRef>
          </c:cat>
          <c:val>
            <c:numRef>
              <c:f>'Лист2 (2)'!$B$7:$B$10</c:f>
              <c:numCache>
                <c:formatCode>0.0%</c:formatCode>
                <c:ptCount val="4"/>
                <c:pt idx="0">
                  <c:v>0.29032680127271104</c:v>
                </c:pt>
                <c:pt idx="1">
                  <c:v>6.1161497517024002E-2</c:v>
                </c:pt>
                <c:pt idx="2">
                  <c:v>0.63783044396205657</c:v>
                </c:pt>
                <c:pt idx="3">
                  <c:v>1.0681257248208391E-2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2B2-4D09-A9B5-2B321B1EAA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overlay val="0"/>
      <c:txPr>
        <a:bodyPr/>
        <a:lstStyle/>
        <a:p>
          <a:pPr>
            <a:defRPr sz="15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(5)'!$B$8:$B$18</c:f>
            </c:numRef>
          </c:val>
          <c:extLst>
            <c:ext xmlns:c16="http://schemas.microsoft.com/office/drawing/2014/chart" uri="{C3380CC4-5D6E-409C-BE32-E72D297353CC}">
              <c16:uniqueId val="{00000000-CE73-4557-8CD1-4A63A3C25C8C}"/>
            </c:ext>
          </c:extLst>
        </c:ser>
        <c:ser>
          <c:idx val="1"/>
          <c:order val="1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(5)'!$C$8:$C$18</c:f>
            </c:numRef>
          </c:val>
          <c:extLst>
            <c:ext xmlns:c16="http://schemas.microsoft.com/office/drawing/2014/chart" uri="{C3380CC4-5D6E-409C-BE32-E72D297353CC}">
              <c16:uniqueId val="{00000001-CE73-4557-8CD1-4A63A3C25C8C}"/>
            </c:ext>
          </c:extLst>
        </c:ser>
        <c:ser>
          <c:idx val="2"/>
          <c:order val="2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(5)'!$D$8:$D$18</c:f>
            </c:numRef>
          </c:val>
          <c:extLst>
            <c:ext xmlns:c16="http://schemas.microsoft.com/office/drawing/2014/chart" uri="{C3380CC4-5D6E-409C-BE32-E72D297353CC}">
              <c16:uniqueId val="{00000002-CE73-4557-8CD1-4A63A3C25C8C}"/>
            </c:ext>
          </c:extLst>
        </c:ser>
        <c:ser>
          <c:idx val="3"/>
          <c:order val="3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(5)'!$E$8:$E$18</c:f>
            </c:numRef>
          </c:val>
          <c:extLst>
            <c:ext xmlns:c16="http://schemas.microsoft.com/office/drawing/2014/chart" uri="{C3380CC4-5D6E-409C-BE32-E72D297353CC}">
              <c16:uniqueId val="{00000003-CE73-4557-8CD1-4A63A3C25C8C}"/>
            </c:ext>
          </c:extLst>
        </c:ser>
        <c:ser>
          <c:idx val="4"/>
          <c:order val="4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(5)'!$F$8:$F$18</c:f>
            </c:numRef>
          </c:val>
          <c:extLst>
            <c:ext xmlns:c16="http://schemas.microsoft.com/office/drawing/2014/chart" uri="{C3380CC4-5D6E-409C-BE32-E72D297353CC}">
              <c16:uniqueId val="{00000004-CE73-4557-8CD1-4A63A3C25C8C}"/>
            </c:ext>
          </c:extLst>
        </c:ser>
        <c:ser>
          <c:idx val="5"/>
          <c:order val="5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(5)'!$G$8:$G$18</c:f>
            </c:numRef>
          </c:val>
          <c:extLst>
            <c:ext xmlns:c16="http://schemas.microsoft.com/office/drawing/2014/chart" uri="{C3380CC4-5D6E-409C-BE32-E72D297353CC}">
              <c16:uniqueId val="{00000005-CE73-4557-8CD1-4A63A3C25C8C}"/>
            </c:ext>
          </c:extLst>
        </c:ser>
        <c:ser>
          <c:idx val="6"/>
          <c:order val="6"/>
          <c:tx>
            <c:v>итого доходов</c:v>
          </c:tx>
          <c:spPr>
            <a:ln>
              <a:solidFill>
                <a:schemeClr val="accent1"/>
              </a:solidFill>
            </a:ln>
          </c:spPr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(5)'!$H$8:$H$18</c:f>
              <c:numCache>
                <c:formatCode>0.0%</c:formatCode>
                <c:ptCount val="10"/>
                <c:pt idx="0">
                  <c:v>0.35203356703247168</c:v>
                </c:pt>
                <c:pt idx="1">
                  <c:v>0.45963647563493215</c:v>
                </c:pt>
                <c:pt idx="2">
                  <c:v>0.44192600381275055</c:v>
                </c:pt>
                <c:pt idx="3">
                  <c:v>0.49338415756642051</c:v>
                </c:pt>
                <c:pt idx="4">
                  <c:v>0.53467264257510583</c:v>
                </c:pt>
                <c:pt idx="5">
                  <c:v>0.34364415308110746</c:v>
                </c:pt>
                <c:pt idx="6">
                  <c:v>0.48566684634487878</c:v>
                </c:pt>
                <c:pt idx="7">
                  <c:v>0.49248365222025631</c:v>
                </c:pt>
                <c:pt idx="8">
                  <c:v>1.0116532863979912</c:v>
                </c:pt>
                <c:pt idx="9">
                  <c:v>0.98310507896636956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E73-4557-8CD1-4A63A3C25C8C}"/>
            </c:ext>
          </c:extLst>
        </c:ser>
        <c:ser>
          <c:idx val="7"/>
          <c:order val="7"/>
          <c:tx>
            <c:v>собственные доходы</c:v>
          </c:tx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(5)'!$I$8:$I$18</c:f>
              <c:numCache>
                <c:formatCode>0.0%</c:formatCode>
                <c:ptCount val="10"/>
                <c:pt idx="0">
                  <c:v>0.35912963286275967</c:v>
                </c:pt>
                <c:pt idx="1">
                  <c:v>0.41099641171426582</c:v>
                </c:pt>
                <c:pt idx="2">
                  <c:v>0.37432247923980927</c:v>
                </c:pt>
                <c:pt idx="3">
                  <c:v>0.42390138853488035</c:v>
                </c:pt>
                <c:pt idx="4">
                  <c:v>0.57204957483336516</c:v>
                </c:pt>
                <c:pt idx="5">
                  <c:v>0.4022285977531575</c:v>
                </c:pt>
                <c:pt idx="6">
                  <c:v>0.41261151797900181</c:v>
                </c:pt>
                <c:pt idx="7">
                  <c:v>0.38669568663310183</c:v>
                </c:pt>
                <c:pt idx="8">
                  <c:v>1.0703412975924163</c:v>
                </c:pt>
                <c:pt idx="9">
                  <c:v>1.0043601466055503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E73-4557-8CD1-4A63A3C25C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5490432"/>
        <c:axId val="185500416"/>
      </c:barChart>
      <c:catAx>
        <c:axId val="185490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5500416"/>
        <c:crosses val="autoZero"/>
        <c:auto val="1"/>
        <c:lblAlgn val="ctr"/>
        <c:lblOffset val="100"/>
        <c:noMultiLvlLbl val="0"/>
      </c:catAx>
      <c:valAx>
        <c:axId val="185500416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18549043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2794012989125242"/>
          <c:y val="5.2667865335730674E-2"/>
          <c:w val="0.51740933471824335"/>
          <c:h val="0.84434965314375077"/>
        </c:manualLayout>
      </c:layout>
      <c:radarChart>
        <c:radarStyle val="marker"/>
        <c:varyColors val="0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'доходы-1 (4)'!$A$8:$A$17</c:f>
              <c:strCache>
                <c:ptCount val="9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</c:strCache>
            </c:strRef>
          </c:cat>
          <c:val>
            <c:numRef>
              <c:f>'доходы-1 (4)'!$B$8:$B$17</c:f>
            </c:numRef>
          </c:val>
          <c:extLst>
            <c:ext xmlns:c16="http://schemas.microsoft.com/office/drawing/2014/chart" uri="{C3380CC4-5D6E-409C-BE32-E72D297353CC}">
              <c16:uniqueId val="{00000000-D9A0-42EC-97BE-DB7716D38C01}"/>
            </c:ext>
          </c:extLst>
        </c:ser>
        <c:ser>
          <c:idx val="1"/>
          <c:order val="1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'доходы-1 (4)'!$A$8:$A$17</c:f>
              <c:strCache>
                <c:ptCount val="9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</c:strCache>
            </c:strRef>
          </c:cat>
          <c:val>
            <c:numRef>
              <c:f>'доходы-1 (4)'!$C$8:$C$17</c:f>
            </c:numRef>
          </c:val>
          <c:extLst>
            <c:ext xmlns:c16="http://schemas.microsoft.com/office/drawing/2014/chart" uri="{C3380CC4-5D6E-409C-BE32-E72D297353CC}">
              <c16:uniqueId val="{00000001-D9A0-42EC-97BE-DB7716D38C01}"/>
            </c:ext>
          </c:extLst>
        </c:ser>
        <c:ser>
          <c:idx val="2"/>
          <c:order val="2"/>
          <c:marker>
            <c:symbol val="none"/>
          </c:marker>
          <c:dLbls>
            <c:dLbl>
              <c:idx val="0"/>
              <c:layout>
                <c:manualLayout>
                  <c:x val="0.13828144997216057"/>
                  <c:y val="-1.27223480626565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9A0-42EC-97BE-DB7716D38C01}"/>
                </c:ext>
              </c:extLst>
            </c:dLbl>
            <c:dLbl>
              <c:idx val="1"/>
              <c:layout>
                <c:manualLayout>
                  <c:x val="0.10135981540407876"/>
                  <c:y val="4.3816440753125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9A0-42EC-97BE-DB7716D38C01}"/>
                </c:ext>
              </c:extLst>
            </c:dLbl>
            <c:dLbl>
              <c:idx val="2"/>
              <c:layout>
                <c:manualLayout>
                  <c:x val="5.4644855767699986E-2"/>
                  <c:y val="5.24934383202099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9A0-42EC-97BE-DB7716D38C01}"/>
                </c:ext>
              </c:extLst>
            </c:dLbl>
            <c:dLbl>
              <c:idx val="3"/>
              <c:layout>
                <c:manualLayout>
                  <c:x val="9.9502660106841556E-2"/>
                  <c:y val="5.92288977576431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9A0-42EC-97BE-DB7716D38C01}"/>
                </c:ext>
              </c:extLst>
            </c:dLbl>
            <c:dLbl>
              <c:idx val="4"/>
              <c:layout>
                <c:manualLayout>
                  <c:x val="7.3573168299774602E-2"/>
                  <c:y val="9.80356907441364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9A0-42EC-97BE-DB7716D38C01}"/>
                </c:ext>
              </c:extLst>
            </c:dLbl>
            <c:dLbl>
              <c:idx val="5"/>
              <c:layout>
                <c:manualLayout>
                  <c:x val="-0.10273237248055105"/>
                  <c:y val="8.52359208523590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9A0-42EC-97BE-DB7716D38C01}"/>
                </c:ext>
              </c:extLst>
            </c:dLbl>
            <c:dLbl>
              <c:idx val="6"/>
              <c:layout>
                <c:manualLayout>
                  <c:x val="-8.5245974997611981E-2"/>
                  <c:y val="5.60795254923843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9A0-42EC-97BE-DB7716D38C01}"/>
                </c:ext>
              </c:extLst>
            </c:dLbl>
            <c:dLbl>
              <c:idx val="7"/>
              <c:layout>
                <c:manualLayout>
                  <c:x val="-7.4317175953853926E-2"/>
                  <c:y val="5.94925634295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9A0-42EC-97BE-DB7716D38C01}"/>
                </c:ext>
              </c:extLst>
            </c:dLbl>
            <c:dLbl>
              <c:idx val="8"/>
              <c:layout>
                <c:manualLayout>
                  <c:x val="-0.17472677971570993"/>
                  <c:y val="-3.55951054063447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9A0-42EC-97BE-DB7716D38C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i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'доходы-1 (4)'!$A$8:$A$17</c:f>
              <c:strCache>
                <c:ptCount val="9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</c:strCache>
            </c:strRef>
          </c:cat>
          <c:val>
            <c:numRef>
              <c:f>'доходы-1 (4)'!$D$8:$D$17</c:f>
              <c:numCache>
                <c:formatCode>0.0%</c:formatCode>
                <c:ptCount val="9"/>
                <c:pt idx="0">
                  <c:v>0.70997668997668995</c:v>
                </c:pt>
                <c:pt idx="1">
                  <c:v>0.61611144106689708</c:v>
                </c:pt>
                <c:pt idx="2">
                  <c:v>0.60670113212486099</c:v>
                </c:pt>
                <c:pt idx="3">
                  <c:v>0.62230041643800238</c:v>
                </c:pt>
                <c:pt idx="4">
                  <c:v>0.51404951597704096</c:v>
                </c:pt>
                <c:pt idx="5">
                  <c:v>0.67018790492656699</c:v>
                </c:pt>
                <c:pt idx="6">
                  <c:v>0.59512532710482491</c:v>
                </c:pt>
                <c:pt idx="7">
                  <c:v>0.55273379983452775</c:v>
                </c:pt>
                <c:pt idx="8">
                  <c:v>0.34563236914324036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D9A0-42EC-97BE-DB7716D38C0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85074432"/>
        <c:axId val="185087872"/>
      </c:radarChart>
      <c:catAx>
        <c:axId val="185074432"/>
        <c:scaling>
          <c:orientation val="minMax"/>
        </c:scaling>
        <c:delete val="0"/>
        <c:axPos val="b"/>
        <c:majorGridlines/>
        <c:numFmt formatCode="General" sourceLinked="0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200" baseline="0"/>
            </a:pPr>
            <a:endParaRPr lang="ru-RU"/>
          </a:p>
        </c:txPr>
        <c:crossAx val="185087872"/>
        <c:crosses val="autoZero"/>
        <c:auto val="1"/>
        <c:lblAlgn val="ctr"/>
        <c:lblOffset val="100"/>
        <c:noMultiLvlLbl val="0"/>
      </c:catAx>
      <c:valAx>
        <c:axId val="185087872"/>
        <c:scaling>
          <c:orientation val="minMax"/>
        </c:scaling>
        <c:delete val="0"/>
        <c:axPos val="l"/>
        <c:majorGridlines/>
        <c:numFmt formatCode="0.0%" sourceLinked="1"/>
        <c:majorTickMark val="none"/>
        <c:minorTickMark val="none"/>
        <c:tickLblPos val="nextTo"/>
        <c:txPr>
          <a:bodyPr/>
          <a:lstStyle/>
          <a:p>
            <a:pPr>
              <a:defRPr sz="500" baseline="0">
                <a:solidFill>
                  <a:schemeClr val="bg1">
                    <a:lumMod val="85000"/>
                  </a:schemeClr>
                </a:solidFill>
              </a:defRPr>
            </a:pPr>
            <a:endParaRPr lang="ru-RU"/>
          </a:p>
        </c:txPr>
        <c:crossAx val="18507443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5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199403241344383"/>
          <c:y val="0"/>
          <c:w val="0.62826971235960616"/>
          <c:h val="0.94929976809363048"/>
        </c:manualLayout>
      </c:layout>
      <c:pie3DChart>
        <c:varyColors val="1"/>
        <c:ser>
          <c:idx val="0"/>
          <c:order val="0"/>
          <c:explosion val="32"/>
          <c:dLbls>
            <c:dLbl>
              <c:idx val="0"/>
              <c:layout>
                <c:manualLayout>
                  <c:x val="-4.9106354885312268E-3"/>
                  <c:y val="-9.90063427023381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73E-40EC-B4B6-F184AD9914C0}"/>
                </c:ext>
              </c:extLst>
            </c:dLbl>
            <c:dLbl>
              <c:idx val="1"/>
              <c:layout>
                <c:manualLayout>
                  <c:x val="0.11988777515480355"/>
                  <c:y val="-0.144563793325140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73E-40EC-B4B6-F184AD9914C0}"/>
                </c:ext>
              </c:extLst>
            </c:dLbl>
            <c:dLbl>
              <c:idx val="2"/>
              <c:layout>
                <c:manualLayout>
                  <c:x val="0.10196654557533842"/>
                  <c:y val="5.47089440571860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73E-40EC-B4B6-F184AD9914C0}"/>
                </c:ext>
              </c:extLst>
            </c:dLbl>
            <c:dLbl>
              <c:idx val="6"/>
              <c:layout>
                <c:manualLayout>
                  <c:x val="5.9357655136095158E-2"/>
                  <c:y val="1.8616683197376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73E-40EC-B4B6-F184AD9914C0}"/>
                </c:ext>
              </c:extLst>
            </c:dLbl>
            <c:dLbl>
              <c:idx val="7"/>
              <c:layout>
                <c:manualLayout>
                  <c:x val="8.8142169728783901E-2"/>
                  <c:y val="-0.144333150216688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73E-40EC-B4B6-F184AD9914C0}"/>
                </c:ext>
              </c:extLst>
            </c:dLbl>
            <c:dLbl>
              <c:idx val="8"/>
              <c:layout>
                <c:manualLayout>
                  <c:x val="8.1468117866066198E-2"/>
                  <c:y val="1.97195263382774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73E-40EC-B4B6-F184AD9914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'Лист2 (3)'!$A$7:$A$11</c:f>
              <c:strCache>
                <c:ptCount val="5"/>
                <c:pt idx="0">
                  <c:v>Общегосударственная деятельность</c:v>
                </c:pt>
                <c:pt idx="1">
                  <c:v>Национальная экономика</c:v>
                </c:pt>
                <c:pt idx="2">
                  <c:v>Охрана окружающей среды</c:v>
                </c:pt>
                <c:pt idx="3">
                  <c:v>Жилищно-коммунальные услуги и жилищное строительство</c:v>
                </c:pt>
                <c:pt idx="4">
                  <c:v>Социальная  сфера</c:v>
                </c:pt>
              </c:strCache>
            </c:strRef>
          </c:cat>
          <c:val>
            <c:numRef>
              <c:f>'Лист2 (3)'!$B$7:$B$11</c:f>
              <c:numCache>
                <c:formatCode>0.0%</c:formatCode>
                <c:ptCount val="5"/>
                <c:pt idx="0">
                  <c:v>9.4E-2</c:v>
                </c:pt>
                <c:pt idx="1">
                  <c:v>0.02</c:v>
                </c:pt>
                <c:pt idx="2">
                  <c:v>1E-3</c:v>
                </c:pt>
                <c:pt idx="3">
                  <c:v>8.3000000000000004E-2</c:v>
                </c:pt>
                <c:pt idx="4">
                  <c:v>0.80200000000000005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73E-40EC-B4B6-F184AD9914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overlay val="0"/>
      <c:txPr>
        <a:bodyPr/>
        <a:lstStyle/>
        <a:p>
          <a:pPr>
            <a:defRPr sz="15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0403403022897998E-2"/>
          <c:y val="3.3126193416054356E-2"/>
          <c:w val="0.6406153760087272"/>
          <c:h val="0.96414759201611422"/>
        </c:manualLayout>
      </c:layout>
      <c:pie3DChart>
        <c:varyColors val="1"/>
        <c:ser>
          <c:idx val="0"/>
          <c:order val="0"/>
          <c:explosion val="42"/>
          <c:dPt>
            <c:idx val="0"/>
            <c:bubble3D val="0"/>
            <c:explosion val="23"/>
            <c:extLst>
              <c:ext xmlns:c16="http://schemas.microsoft.com/office/drawing/2014/chart" uri="{C3380CC4-5D6E-409C-BE32-E72D297353CC}">
                <c16:uniqueId val="{00000001-A7A9-4EA1-80E0-FAB52D631AB6}"/>
              </c:ext>
            </c:extLst>
          </c:dPt>
          <c:dLbls>
            <c:dLbl>
              <c:idx val="0"/>
              <c:layout>
                <c:manualLayout>
                  <c:x val="-0.10014871586877573"/>
                  <c:y val="-0.214819324909967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7A9-4EA1-80E0-FAB52D631AB6}"/>
                </c:ext>
              </c:extLst>
            </c:dLbl>
            <c:dLbl>
              <c:idx val="1"/>
              <c:layout>
                <c:manualLayout>
                  <c:x val="0.15731192570733277"/>
                  <c:y val="4.35893914423487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7A9-4EA1-80E0-FAB52D631AB6}"/>
                </c:ext>
              </c:extLst>
            </c:dLbl>
            <c:dLbl>
              <c:idx val="5"/>
              <c:layout>
                <c:manualLayout>
                  <c:x val="2.8283754185899176E-2"/>
                  <c:y val="-0.13878509402263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7A9-4EA1-80E0-FAB52D631AB6}"/>
                </c:ext>
              </c:extLst>
            </c:dLbl>
            <c:dLbl>
              <c:idx val="6"/>
              <c:layout>
                <c:manualLayout>
                  <c:x val="5.9357655136095158E-2"/>
                  <c:y val="1.8616683197376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7A9-4EA1-80E0-FAB52D631AB6}"/>
                </c:ext>
              </c:extLst>
            </c:dLbl>
            <c:dLbl>
              <c:idx val="7"/>
              <c:layout>
                <c:manualLayout>
                  <c:x val="8.8142169728783901E-2"/>
                  <c:y val="-0.144333150216688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7A9-4EA1-80E0-FAB52D631AB6}"/>
                </c:ext>
              </c:extLst>
            </c:dLbl>
            <c:dLbl>
              <c:idx val="8"/>
              <c:layout>
                <c:manualLayout>
                  <c:x val="8.1468117866066198E-2"/>
                  <c:y val="1.97195263382774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7A9-4EA1-80E0-FAB52D631AB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Лист2!$A$7:$A$15</c:f>
              <c:strCache>
                <c:ptCount val="9"/>
                <c:pt idx="0">
                  <c:v>Заработная плата рабочих и служащих</c:v>
                </c:pt>
                <c:pt idx="1">
                  <c:v>Взносы (отчисления) на социальное страхование</c:v>
                </c:pt>
                <c:pt idx="2">
                  <c:v>Лекарственные средства и изделия медицинского назначения</c:v>
                </c:pt>
                <c:pt idx="3">
                  <c:v>Продукты питания</c:v>
                </c:pt>
                <c:pt idx="4">
                  <c:v>Оплата коммунальных услуг</c:v>
                </c:pt>
                <c:pt idx="5">
                  <c:v>Трансферты населению</c:v>
                </c:pt>
                <c:pt idx="6">
                  <c:v>Субсидии </c:v>
                </c:pt>
                <c:pt idx="7">
                  <c:v>Капитальное строительство</c:v>
                </c:pt>
                <c:pt idx="8">
                  <c:v>Прочие расходы</c:v>
                </c:pt>
              </c:strCache>
            </c:strRef>
          </c:cat>
          <c:val>
            <c:numRef>
              <c:f>Лист2!$B$7:$B$15</c:f>
              <c:numCache>
                <c:formatCode>0.0%</c:formatCode>
                <c:ptCount val="9"/>
                <c:pt idx="0">
                  <c:v>0.51997463185593573</c:v>
                </c:pt>
                <c:pt idx="1">
                  <c:v>0.17777728327204553</c:v>
                </c:pt>
                <c:pt idx="2">
                  <c:v>2.1123430485165757E-2</c:v>
                </c:pt>
                <c:pt idx="3">
                  <c:v>2.0405779041239924E-2</c:v>
                </c:pt>
                <c:pt idx="4">
                  <c:v>0.10338075025173432</c:v>
                </c:pt>
                <c:pt idx="5">
                  <c:v>3.7790746190605996E-2</c:v>
                </c:pt>
                <c:pt idx="6">
                  <c:v>6.7119881170272538E-2</c:v>
                </c:pt>
                <c:pt idx="7">
                  <c:v>6.4978053217470645E-3</c:v>
                </c:pt>
                <c:pt idx="8">
                  <c:v>4.5929692411253241E-2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7A9-4EA1-80E0-FAB52D631A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54727982201601"/>
          <c:y val="0.12154959438141941"/>
          <c:w val="0.33779874270090515"/>
          <c:h val="0.75136551826934328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086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401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162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45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79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595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711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668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551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368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893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62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9912" y="116632"/>
            <a:ext cx="5256584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БЮЛЛЕТЕНЬ</a:t>
            </a:r>
          </a:p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исполнении местных бюджетов </a:t>
            </a:r>
          </a:p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Мстиславского района</a:t>
            </a:r>
          </a:p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январь-июнь 2020 года</a:t>
            </a:r>
          </a:p>
        </p:txBody>
      </p:sp>
    </p:spTree>
    <p:extLst>
      <p:ext uri="{BB962C8B-B14F-4D97-AF65-F5344CB8AC3E}">
        <p14:creationId xmlns:p14="http://schemas.microsoft.com/office/powerpoint/2010/main" val="1619473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6864" cy="792088"/>
          </a:xfrm>
        </p:spPr>
        <p:txBody>
          <a:bodyPr>
            <a:noAutofit/>
          </a:bodyPr>
          <a:lstStyle/>
          <a:p>
            <a:r>
              <a:rPr lang="ru-RU" sz="3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Исполнение бюджета </a:t>
            </a:r>
            <a:br>
              <a:rPr lang="ru-RU" sz="3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 январь –июнь 2020 года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A936E2-F00C-499E-9088-33A5D24CFB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24" y="1340769"/>
            <a:ext cx="8657551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856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820D1F6-787F-442D-9BEE-10493A920D66}" type="slidenum">
              <a:rPr lang="ru-RU" altLang="ru-RU" sz="1400" smtClean="0"/>
              <a:pPr eaLnBrk="1" hangingPunct="1"/>
              <a:t>3</a:t>
            </a:fld>
            <a:endParaRPr lang="ru-RU" altLang="ru-RU" sz="1400"/>
          </a:p>
        </p:txBody>
      </p:sp>
      <p:sp>
        <p:nvSpPr>
          <p:cNvPr id="1433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8229600" cy="285750"/>
          </a:xfrm>
        </p:spPr>
        <p:txBody>
          <a:bodyPr>
            <a:normAutofit fontScale="90000"/>
          </a:bodyPr>
          <a:lstStyle/>
          <a:p>
            <a:pPr eaLnBrk="1" hangingPunct="1"/>
            <a:br>
              <a:rPr lang="ru-RU" altLang="ru-RU" sz="2000"/>
            </a:br>
            <a:r>
              <a:rPr lang="ru-RU" altLang="ru-RU" sz="2800">
                <a:solidFill>
                  <a:schemeClr val="bg1"/>
                </a:solidFill>
              </a:rPr>
              <a:t>Структура собственных доходов бюджета Мстиславского района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476672"/>
            <a:ext cx="77768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</a:t>
            </a:r>
            <a:r>
              <a:rPr lang="en-US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консолидированного бюджета Мстиславского района</a:t>
            </a:r>
            <a:endParaRPr lang="ru-RU" sz="2500" dirty="0"/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00000000-0008-0000-0600-00000200000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80912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доходов местных бюджетов в реальном выражении</a:t>
            </a:r>
            <a:b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сравнению с 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первым полугодием 2019 года)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1809" y="6108591"/>
            <a:ext cx="81351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*Районный  бюджет (без учета безвозмездных поступлений, передаваемых в другие бюджеты)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00000000-0008-0000-03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3894046"/>
              </p:ext>
            </p:extLst>
          </p:nvPr>
        </p:nvGraphicFramePr>
        <p:xfrm>
          <a:off x="395536" y="1124744"/>
          <a:ext cx="8568952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5403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собственных доходов в структуре доходов местных бюджетов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00000000-0008-0000-02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4608666"/>
              </p:ext>
            </p:extLst>
          </p:nvPr>
        </p:nvGraphicFramePr>
        <p:xfrm>
          <a:off x="457200" y="1343024"/>
          <a:ext cx="7787208" cy="53263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6727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консолидированного бюджета Мстиславского района по функциональной классификации расходов бюджета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00000000-0008-0000-07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9523001"/>
              </p:ext>
            </p:extLst>
          </p:nvPr>
        </p:nvGraphicFramePr>
        <p:xfrm>
          <a:off x="395536" y="1143000"/>
          <a:ext cx="8280920" cy="5467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8809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консолидированного бюджета            Мстиславского района по экономической классификации          расходов бюджета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00000000-0008-0000-05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8664698"/>
              </p:ext>
            </p:extLst>
          </p:nvPr>
        </p:nvGraphicFramePr>
        <p:xfrm>
          <a:off x="251521" y="1576387"/>
          <a:ext cx="8496944" cy="45889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69594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2473</TotalTime>
  <Words>93</Words>
  <Application>Microsoft Office PowerPoint</Application>
  <PresentationFormat>Экран (4:3)</PresentationFormat>
  <Paragraphs>36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Исполнение бюджета  за январь –июнь 2020 года (тыс. рублей)</vt:lpstr>
      <vt:lpstr> Структура собственных доходов бюджета Мстиславского района</vt:lpstr>
      <vt:lpstr>Динамика доходов местных бюджетов в реальном выражении (по сравнению с  первым полугодием 2019 года)</vt:lpstr>
      <vt:lpstr>Доля собственных доходов в структуре доходов местных бюджетов</vt:lpstr>
      <vt:lpstr>Структура расходов консолидированного бюджета Мстиславского района по функциональной классификации расходов бюджета</vt:lpstr>
      <vt:lpstr>Структура расходов консолидированного бюджета            Мстиславского района по экономической классификации          расходов бюджета</vt:lpstr>
    </vt:vector>
  </TitlesOfParts>
  <Company>ГФУ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Сергеенко Елена</dc:creator>
  <cp:lastModifiedBy>Куксовская Елена Анатольевна</cp:lastModifiedBy>
  <cp:revision>137</cp:revision>
  <cp:lastPrinted>2019-02-05T07:31:59Z</cp:lastPrinted>
  <dcterms:created xsi:type="dcterms:W3CDTF">2016-07-18T07:02:46Z</dcterms:created>
  <dcterms:modified xsi:type="dcterms:W3CDTF">2020-07-28T08:53:16Z</dcterms:modified>
</cp:coreProperties>
</file>