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9" r:id="rId4"/>
    <p:sldId id="259" r:id="rId5"/>
    <p:sldId id="260" r:id="rId6"/>
    <p:sldId id="261" r:id="rId7"/>
    <p:sldId id="263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5767" autoAdjust="0"/>
  </p:normalViewPr>
  <p:slideViewPr>
    <p:cSldViewPr>
      <p:cViewPr>
        <p:scale>
          <a:sx n="90" d="100"/>
          <a:sy n="90" d="100"/>
        </p:scale>
        <p:origin x="-2232" y="-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&#1103;&#1085;&#1074;&#1072;&#1088;&#1100;-&#1084;&#1072;&#1088;&#1090;2018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&#1103;&#1085;&#1074;&#1072;&#1088;&#1100;-&#1084;&#1072;&#1088;&#1090;2018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(5)'!$B$8:$B$18</c:f>
            </c:numRef>
          </c:val>
        </c:ser>
        <c:ser>
          <c:idx val="1"/>
          <c:order val="1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(5)'!$C$8:$C$18</c:f>
            </c:numRef>
          </c:val>
        </c:ser>
        <c:ser>
          <c:idx val="2"/>
          <c:order val="2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(5)'!$D$8:$D$18</c:f>
            </c:numRef>
          </c:val>
        </c:ser>
        <c:ser>
          <c:idx val="3"/>
          <c:order val="3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(5)'!$E$8:$E$18</c:f>
            </c:numRef>
          </c:val>
        </c:ser>
        <c:ser>
          <c:idx val="4"/>
          <c:order val="4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(5)'!$F$8:$F$18</c:f>
            </c:numRef>
          </c:val>
        </c:ser>
        <c:ser>
          <c:idx val="5"/>
          <c:order val="5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(5)'!$G$8:$G$18</c:f>
            </c:numRef>
          </c:val>
        </c:ser>
        <c:ser>
          <c:idx val="6"/>
          <c:order val="6"/>
          <c:tx>
            <c:v>итого доходов</c:v>
          </c:tx>
          <c:spPr>
            <a:ln>
              <a:solidFill>
                <a:schemeClr val="accent1"/>
              </a:solidFill>
            </a:ln>
          </c:spPr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(5)'!$H$8:$H$18</c:f>
              <c:numCache>
                <c:formatCode>0.0%</c:formatCode>
                <c:ptCount val="10"/>
                <c:pt idx="0">
                  <c:v>1.2467666671525774</c:v>
                </c:pt>
                <c:pt idx="1">
                  <c:v>1.1810061077212202</c:v>
                </c:pt>
                <c:pt idx="2">
                  <c:v>1.1143259436989839</c:v>
                </c:pt>
                <c:pt idx="3">
                  <c:v>1.1679150156070668</c:v>
                </c:pt>
                <c:pt idx="4">
                  <c:v>1.1532972478995474</c:v>
                </c:pt>
                <c:pt idx="5">
                  <c:v>0.85586124767387972</c:v>
                </c:pt>
                <c:pt idx="6">
                  <c:v>1.3909552244889638</c:v>
                </c:pt>
                <c:pt idx="7">
                  <c:v>0.85536630916322509</c:v>
                </c:pt>
                <c:pt idx="8">
                  <c:v>1.0496106640059939</c:v>
                </c:pt>
                <c:pt idx="9">
                  <c:v>1.0503592922556095</c:v>
                </c:pt>
              </c:numCache>
            </c:numRef>
          </c:val>
        </c:ser>
        <c:ser>
          <c:idx val="7"/>
          <c:order val="7"/>
          <c:tx>
            <c:v>собственные доходы</c:v>
          </c:tx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(5)'!$I$8:$I$18</c:f>
              <c:numCache>
                <c:formatCode>0.0%</c:formatCode>
                <c:ptCount val="10"/>
                <c:pt idx="0">
                  <c:v>1.3232292316295509</c:v>
                </c:pt>
                <c:pt idx="1">
                  <c:v>0.97708934853963514</c:v>
                </c:pt>
                <c:pt idx="2">
                  <c:v>1.0720435482975057</c:v>
                </c:pt>
                <c:pt idx="3">
                  <c:v>1.3195412056731046</c:v>
                </c:pt>
                <c:pt idx="4">
                  <c:v>1.4341271290700257</c:v>
                </c:pt>
                <c:pt idx="5">
                  <c:v>0.89026606422448518</c:v>
                </c:pt>
                <c:pt idx="6">
                  <c:v>1.0398995431544651</c:v>
                </c:pt>
                <c:pt idx="7">
                  <c:v>0.7110703983737342</c:v>
                </c:pt>
                <c:pt idx="8">
                  <c:v>0.87797229179502634</c:v>
                </c:pt>
                <c:pt idx="9">
                  <c:v>0.88242801264804294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7767680"/>
        <c:axId val="107769216"/>
      </c:barChart>
      <c:catAx>
        <c:axId val="107767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7769216"/>
        <c:crosses val="autoZero"/>
        <c:auto val="1"/>
        <c:lblAlgn val="ctr"/>
        <c:lblOffset val="100"/>
        <c:noMultiLvlLbl val="0"/>
      </c:catAx>
      <c:valAx>
        <c:axId val="107769216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10776768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686351633271847"/>
          <c:y val="6.4120475039629948E-2"/>
          <c:w val="0.64364745785705724"/>
          <c:h val="0.89079311868194688"/>
        </c:manualLayout>
      </c:layout>
      <c:radarChart>
        <c:radarStyle val="marker"/>
        <c:varyColors val="0"/>
        <c:ser>
          <c:idx val="0"/>
          <c:order val="0"/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(4)'!$B$8:$B$17</c:f>
            </c:numRef>
          </c:val>
        </c:ser>
        <c:ser>
          <c:idx val="1"/>
          <c:order val="1"/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(4)'!$C$8:$C$17</c:f>
            </c:numRef>
          </c:val>
        </c:ser>
        <c:ser>
          <c:idx val="2"/>
          <c:order val="2"/>
          <c:marker>
            <c:symbol val="none"/>
          </c:marker>
          <c:dLbls>
            <c:dLbl>
              <c:idx val="0"/>
              <c:layout>
                <c:manualLayout>
                  <c:x val="0"/>
                  <c:y val="8.74890638670166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404373653778799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497270769132807E-2"/>
                  <c:y val="-2.799650043744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5.2493438320209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114765384247997E-2"/>
                  <c:y val="-2.79099758199516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(4)'!$D$8:$D$17</c:f>
              <c:numCache>
                <c:formatCode>0.0%</c:formatCode>
                <c:ptCount val="9"/>
                <c:pt idx="0">
                  <c:v>0.56024683338746351</c:v>
                </c:pt>
                <c:pt idx="1">
                  <c:v>0.43845912934544318</c:v>
                </c:pt>
                <c:pt idx="2">
                  <c:v>0.46562123039806996</c:v>
                </c:pt>
                <c:pt idx="3">
                  <c:v>0.52995676343421871</c:v>
                </c:pt>
                <c:pt idx="4">
                  <c:v>0.43814878892733566</c:v>
                </c:pt>
                <c:pt idx="5">
                  <c:v>0.51910961780764386</c:v>
                </c:pt>
                <c:pt idx="6">
                  <c:v>0.46479446479446479</c:v>
                </c:pt>
                <c:pt idx="7">
                  <c:v>0.32278308321964527</c:v>
                </c:pt>
                <c:pt idx="8">
                  <c:v>0.37796176829086997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50998656"/>
        <c:axId val="51032832"/>
      </c:radarChart>
      <c:catAx>
        <c:axId val="50998656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51032832"/>
        <c:crosses val="autoZero"/>
        <c:auto val="1"/>
        <c:lblAlgn val="ctr"/>
        <c:lblOffset val="100"/>
        <c:noMultiLvlLbl val="0"/>
      </c:catAx>
      <c:valAx>
        <c:axId val="51032832"/>
        <c:scaling>
          <c:orientation val="minMax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500" baseline="0">
                <a:solidFill>
                  <a:schemeClr val="bg1">
                    <a:lumMod val="85000"/>
                  </a:schemeClr>
                </a:solidFill>
              </a:defRPr>
            </a:pPr>
            <a:endParaRPr lang="ru-RU"/>
          </a:p>
        </c:txPr>
        <c:crossAx val="509986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32195975503062"/>
          <c:y val="0.41181874907146043"/>
          <c:w val="0.71578324584426944"/>
          <c:h val="0.58818125092853957"/>
        </c:manualLayout>
      </c:layout>
      <c:doughnutChart>
        <c:varyColors val="1"/>
        <c:ser>
          <c:idx val="3"/>
          <c:order val="3"/>
          <c:explosion val="25"/>
          <c:dLbls>
            <c:dLbl>
              <c:idx val="0"/>
              <c:layout>
                <c:manualLayout>
                  <c:x val="-2.941646682653877E-2"/>
                  <c:y val="-8.7701518288474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6091127098321334"/>
                  <c:y val="-5.533168778454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235011990407674E-2"/>
                  <c:y val="-0.137034940485985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5271782573940844E-2"/>
                  <c:y val="0.117459053260929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166666666666666E-2"/>
                  <c:y val="-4.0404040404040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0277777777777777"/>
                  <c:y val="5.772005772005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9.9999999999999992E-2"/>
                  <c:y val="4.0404040404040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'[Диаграмма в Microsoft PowerPoint]декабрь'!$A$13:$A$18</c:f>
              <c:strCache>
                <c:ptCount val="6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Жилищно-коммунальные услуги и жилищное строительство</c:v>
                </c:pt>
                <c:pt idx="5">
                  <c:v>Социальная  сфера</c:v>
                </c:pt>
              </c:strCache>
            </c:strRef>
          </c:cat>
          <c:val>
            <c:numRef>
              <c:f>'[Диаграмма в Microsoft PowerPoint]декабрь'!$E$13:$E$18</c:f>
              <c:numCache>
                <c:formatCode>0.00%</c:formatCode>
                <c:ptCount val="6"/>
                <c:pt idx="0" formatCode="0.0%">
                  <c:v>8.2000000000000003E-2</c:v>
                </c:pt>
                <c:pt idx="1">
                  <c:v>6.0000000000000002E-5</c:v>
                </c:pt>
                <c:pt idx="2" formatCode="0.0%">
                  <c:v>0.02</c:v>
                </c:pt>
                <c:pt idx="3" formatCode="0.0%">
                  <c:v>5.0000000000000001E-4</c:v>
                </c:pt>
                <c:pt idx="4" formatCode="0.0%">
                  <c:v>0.113</c:v>
                </c:pt>
                <c:pt idx="5" formatCode="0.0%">
                  <c:v>0.78500000000000003</c:v>
                </c:pt>
              </c:numCache>
            </c:numRef>
          </c:val>
        </c:ser>
        <c:ser>
          <c:idx val="2"/>
          <c:order val="2"/>
          <c:explosion val="25"/>
          <c:cat>
            <c:strRef>
              <c:f>'[Диаграмма в Microsoft PowerPoint]декабрь'!$A$13:$A$18</c:f>
              <c:strCache>
                <c:ptCount val="6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Жилищно-коммунальные услуги и жилищное строительство</c:v>
                </c:pt>
                <c:pt idx="5">
                  <c:v>Социальная  сфера</c:v>
                </c:pt>
              </c:strCache>
            </c:strRef>
          </c:cat>
          <c:val>
            <c:numRef>
              <c:f>'[Диаграмма в Microsoft PowerPoint]декабрь'!$D$13:$D$18</c:f>
            </c:numRef>
          </c:val>
        </c:ser>
        <c:ser>
          <c:idx val="1"/>
          <c:order val="1"/>
          <c:explosion val="25"/>
          <c:cat>
            <c:strRef>
              <c:f>'[Диаграмма в Microsoft PowerPoint]декабрь'!$A$13:$A$18</c:f>
              <c:strCache>
                <c:ptCount val="6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Жилищно-коммунальные услуги и жилищное строительство</c:v>
                </c:pt>
                <c:pt idx="5">
                  <c:v>Социальная  сфера</c:v>
                </c:pt>
              </c:strCache>
            </c:strRef>
          </c:cat>
          <c:val>
            <c:numRef>
              <c:f>'[Диаграмма в Microsoft PowerPoint]декабрь'!$C$13:$C$18</c:f>
            </c:numRef>
          </c:val>
        </c:ser>
        <c:ser>
          <c:idx val="0"/>
          <c:order val="0"/>
          <c:explosion val="25"/>
          <c:cat>
            <c:strRef>
              <c:f>'[Диаграмма в Microsoft PowerPoint]декабрь'!$A$13:$A$18</c:f>
              <c:strCache>
                <c:ptCount val="6"/>
                <c:pt idx="0">
                  <c:v>Общегосударственная деятельность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Жилищно-коммунальные услуги и жилищное строительство</c:v>
                </c:pt>
                <c:pt idx="5">
                  <c:v>Социальная  сфера</c:v>
                </c:pt>
              </c:strCache>
            </c:strRef>
          </c:cat>
          <c:val>
            <c:numRef>
              <c:f>'[Диаграмма в Microsoft PowerPoint]декабрь'!$B$13:$B$18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t"/>
      <c:layout>
        <c:manualLayout>
          <c:xMode val="edge"/>
          <c:yMode val="edge"/>
          <c:x val="1.911176727909011E-2"/>
          <c:y val="1.509433962264151E-2"/>
          <c:w val="0.97844313210848644"/>
          <c:h val="0.39139087802703909"/>
        </c:manualLayout>
      </c:layout>
      <c:overlay val="0"/>
      <c:spPr>
        <a:noFill/>
      </c:spPr>
      <c:txPr>
        <a:bodyPr/>
        <a:lstStyle/>
        <a:p>
          <a:pPr>
            <a:defRPr sz="1100" b="1" i="0" baseline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2603542355953525E-2"/>
          <c:y val="6.382978723404255E-3"/>
          <c:w val="0.60183430054804998"/>
          <c:h val="0.95319148936170217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0618830430260368"/>
                  <c:y val="-8.7985257162003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867442786666768E-2"/>
                  <c:y val="6.74066007706483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'пер-е'!$A$6:$A$14</c:f>
              <c:strCache>
                <c:ptCount val="9"/>
                <c:pt idx="0">
                  <c:v>Заработная плата рабочих и служащих</c:v>
                </c:pt>
                <c:pt idx="1">
                  <c:v>Взносы (отчисления) на социальное страхование</c:v>
                </c:pt>
                <c:pt idx="2">
                  <c:v>Лекарственные средства и изделия медицинского назначения</c:v>
                </c:pt>
                <c:pt idx="3">
                  <c:v>Продукты питания</c:v>
                </c:pt>
                <c:pt idx="4">
                  <c:v>Оплата коммунальных услуг</c:v>
                </c:pt>
                <c:pt idx="5">
                  <c:v>Трансферты населению</c:v>
                </c:pt>
                <c:pt idx="6">
                  <c:v>Субсидии </c:v>
                </c:pt>
                <c:pt idx="7">
                  <c:v>Капитальное строительство</c:v>
                </c:pt>
                <c:pt idx="8">
                  <c:v>Прочие расходы</c:v>
                </c:pt>
              </c:strCache>
            </c:strRef>
          </c:cat>
          <c:val>
            <c:numRef>
              <c:f>'пер-е'!$B$6:$B$14</c:f>
              <c:numCache>
                <c:formatCode>0.0%</c:formatCode>
                <c:ptCount val="9"/>
                <c:pt idx="0">
                  <c:v>0.43047837715709386</c:v>
                </c:pt>
                <c:pt idx="1">
                  <c:v>0.15261171700394474</c:v>
                </c:pt>
                <c:pt idx="2">
                  <c:v>1.8710079261367103E-2</c:v>
                </c:pt>
                <c:pt idx="3">
                  <c:v>3.180224960613573E-2</c:v>
                </c:pt>
                <c:pt idx="4">
                  <c:v>0.18387660140936235</c:v>
                </c:pt>
                <c:pt idx="5">
                  <c:v>2.9188700675370355E-2</c:v>
                </c:pt>
                <c:pt idx="6">
                  <c:v>9.1327658431137868E-2</c:v>
                </c:pt>
                <c:pt idx="7">
                  <c:v>1.6975855204504096E-2</c:v>
                </c:pt>
                <c:pt idx="8">
                  <c:v>4.5028761251084029E-2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542309329095258"/>
          <c:y val="9.1439073819384056E-2"/>
          <c:w val="0.36388888888888887"/>
          <c:h val="0.7651005193499749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0.62149</cdr:x>
      <cdr:y>0.4535</cdr:y>
    </cdr:from>
    <cdr:to>
      <cdr:x>0.66907</cdr:x>
      <cdr:y>0.47649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3109913" y="2066925"/>
          <a:ext cx="238125" cy="10477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2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0.59833</cdr:x>
      <cdr:y>0.39289</cdr:y>
    </cdr:from>
    <cdr:to>
      <cdr:x>0.61006</cdr:x>
      <cdr:y>0.45001</cdr:y>
    </cdr:to>
    <cdr:cxnSp macro="">
      <cdr:nvCxnSpPr>
        <cdr:cNvPr id="7" name="Прямая со стрелкой 6"/>
        <cdr:cNvCxnSpPr/>
      </cdr:nvCxnSpPr>
      <cdr:spPr>
        <a:xfrm xmlns:a="http://schemas.openxmlformats.org/drawingml/2006/main" flipV="1">
          <a:off x="2994025" y="1790700"/>
          <a:ext cx="58738" cy="26035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3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0.50157</cdr:x>
      <cdr:y>0.56078</cdr:y>
    </cdr:from>
    <cdr:to>
      <cdr:x>0.55645</cdr:x>
      <cdr:y>0.61442</cdr:y>
    </cdr:to>
    <cdr:cxnSp macro="">
      <cdr:nvCxnSpPr>
        <cdr:cNvPr id="9" name="Прямая со стрелкой 8"/>
        <cdr:cNvCxnSpPr/>
      </cdr:nvCxnSpPr>
      <cdr:spPr>
        <a:xfrm xmlns:a="http://schemas.openxmlformats.org/drawingml/2006/main" flipH="1">
          <a:off x="2509838" y="2555876"/>
          <a:ext cx="274638" cy="24447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accent4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40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6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45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59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71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68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51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68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9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16632"/>
            <a:ext cx="525658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БЮЛЛЕТЕНЬ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местных бюджетов 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январь-март </a:t>
            </a:r>
            <a:r>
              <a:rPr lang="ru-RU" sz="2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 года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47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6864" cy="792088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b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январь –март 2019 года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8784976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785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20D1F6-787F-442D-9BEE-10493A920D66}" type="slidenum">
              <a:rPr lang="ru-RU" altLang="ru-RU" sz="1400" smtClean="0"/>
              <a:pPr eaLnBrk="1" hangingPunct="1"/>
              <a:t>3</a:t>
            </a:fld>
            <a:endParaRPr lang="ru-RU" altLang="ru-RU" sz="1400" smtClean="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8229600" cy="2857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000" smtClean="0"/>
              <a:t/>
            </a:r>
            <a:br>
              <a:rPr lang="ru-RU" altLang="ru-RU" sz="2000" smtClean="0"/>
            </a:br>
            <a:r>
              <a:rPr lang="ru-RU" altLang="ru-RU" sz="2800" smtClean="0">
                <a:solidFill>
                  <a:schemeClr val="bg1"/>
                </a:solidFill>
              </a:rPr>
              <a:t>Структура собственных доходов бюджета Мстиславского района</a:t>
            </a:r>
          </a:p>
        </p:txBody>
      </p:sp>
      <p:graphicFrame>
        <p:nvGraphicFramePr>
          <p:cNvPr id="14340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6760511"/>
              </p:ext>
            </p:extLst>
          </p:nvPr>
        </p:nvGraphicFramePr>
        <p:xfrm>
          <a:off x="467544" y="1772816"/>
          <a:ext cx="8424936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Лист" r:id="rId4" imgW="7057941" imgH="3924414" progId="Excel.Sheet.8">
                  <p:embed/>
                </p:oleObj>
              </mc:Choice>
              <mc:Fallback>
                <p:oleObj name="Лист" r:id="rId4" imgW="7057941" imgH="3924414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772816"/>
                        <a:ext cx="8424936" cy="460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83568" y="476672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</a:t>
            </a:r>
            <a:r>
              <a:rPr lang="en-US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Мстиславского района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18091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местных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в реальном выражении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сравнению с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кварталом 2018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года)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1809" y="6108591"/>
            <a:ext cx="81351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*Районный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(без учета безвозмездных поступлений, передаваемых в другие бюджеты)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448006"/>
              </p:ext>
            </p:extLst>
          </p:nvPr>
        </p:nvGraphicFramePr>
        <p:xfrm>
          <a:off x="0" y="1196752"/>
          <a:ext cx="9036496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40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собственных доходов в структуре доходов местных бюджетов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2992294"/>
              </p:ext>
            </p:extLst>
          </p:nvPr>
        </p:nvGraphicFramePr>
        <p:xfrm>
          <a:off x="1043608" y="836713"/>
          <a:ext cx="7704855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72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 по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классификации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4900565"/>
              </p:ext>
            </p:extLst>
          </p:nvPr>
        </p:nvGraphicFramePr>
        <p:xfrm>
          <a:off x="611560" y="1150124"/>
          <a:ext cx="7848872" cy="5303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880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           Мстиславского района по экономической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расходов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1079655"/>
              </p:ext>
            </p:extLst>
          </p:nvPr>
        </p:nvGraphicFramePr>
        <p:xfrm>
          <a:off x="323528" y="1268760"/>
          <a:ext cx="8496944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95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2248</TotalTime>
  <Words>98</Words>
  <Application>Microsoft Office PowerPoint</Application>
  <PresentationFormat>Экран (4:3)</PresentationFormat>
  <Paragraphs>28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Лист</vt:lpstr>
      <vt:lpstr>Презентация PowerPoint</vt:lpstr>
      <vt:lpstr>Исполнение бюджета  за январь –март 2019 года (тыс. рублей)</vt:lpstr>
      <vt:lpstr> Структура собственных доходов бюджета Мстиславского района</vt:lpstr>
      <vt:lpstr>Динамика доходов местных бюджетов в реальном выражении (по сравнению с первым кварталом 2018 года)</vt:lpstr>
      <vt:lpstr>Доля собственных доходов в структуре доходов местных бюджетов</vt:lpstr>
      <vt:lpstr>Структура расходов консолидированного бюджета Мстиславского района по функциональной классификации расходов бюджета</vt:lpstr>
      <vt:lpstr>Структура расходов консолидированного бюджета            Мстиславского района по экономической классификации          расходов бюджета</vt:lpstr>
    </vt:vector>
  </TitlesOfParts>
  <Company>ГФУ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Сергеенко Елена</dc:creator>
  <cp:lastModifiedBy>Куксовская Елена</cp:lastModifiedBy>
  <cp:revision>124</cp:revision>
  <cp:lastPrinted>2019-02-05T07:31:59Z</cp:lastPrinted>
  <dcterms:created xsi:type="dcterms:W3CDTF">2016-07-18T07:02:46Z</dcterms:created>
  <dcterms:modified xsi:type="dcterms:W3CDTF">2019-08-02T09:36:12Z</dcterms:modified>
</cp:coreProperties>
</file>