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9" r:id="rId4"/>
    <p:sldId id="259" r:id="rId5"/>
    <p:sldId id="260" r:id="rId6"/>
    <p:sldId id="261" r:id="rId7"/>
    <p:sldId id="263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5767" autoAdjust="0"/>
  </p:normalViewPr>
  <p:slideViewPr>
    <p:cSldViewPr>
      <p:cViewPr varScale="1">
        <p:scale>
          <a:sx n="110" d="100"/>
          <a:sy n="110" d="100"/>
        </p:scale>
        <p:origin x="124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&#1073;&#1102;&#1083;&#1083;&#1077;&#1090;&#1077;&#1085;&#1100;\2020\&#1103;&#1085;&#1074;&#1072;&#1088;&#1100;-&#1084;&#1072;&#1088;&#1090;\&#1103;&#1085;&#1074;&#1072;&#1088;&#1100;-&#1084;&#1072;&#1088;&#1090;%202020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2019\&#1103;&#1085;&#1074;&#1072;&#1088;&#1100;-&#1080;&#1102;&#1085;&#1100;\&#1076;&#1086;&#1093;&#1086;&#1076;&#1099;\&#1103;&#1085;&#1074;&#1072;&#1088;&#1100;-&#1080;&#1102;&#1085;&#1100;%202019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2019\&#1103;&#1085;&#1074;&#1072;&#1088;&#1100;-&#1080;&#1102;&#1085;&#1100;\&#1076;&#1086;&#1093;&#1086;&#1076;&#1099;\&#1103;&#1085;&#1074;&#1072;&#1088;&#1100;-&#1080;&#1102;&#1085;&#1100;%202019.xlsx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(5)'!$B$8:$B$18</c:f>
            </c:numRef>
          </c:val>
          <c:extLst>
            <c:ext xmlns:c16="http://schemas.microsoft.com/office/drawing/2014/chart" uri="{C3380CC4-5D6E-409C-BE32-E72D297353CC}">
              <c16:uniqueId val="{00000000-5C6E-41BC-B41A-E3F04DA965C1}"/>
            </c:ext>
          </c:extLst>
        </c:ser>
        <c:ser>
          <c:idx val="1"/>
          <c:order val="1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(5)'!$C$8:$C$18</c:f>
            </c:numRef>
          </c:val>
          <c:extLst>
            <c:ext xmlns:c16="http://schemas.microsoft.com/office/drawing/2014/chart" uri="{C3380CC4-5D6E-409C-BE32-E72D297353CC}">
              <c16:uniqueId val="{00000001-5C6E-41BC-B41A-E3F04DA965C1}"/>
            </c:ext>
          </c:extLst>
        </c:ser>
        <c:ser>
          <c:idx val="2"/>
          <c:order val="2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(5)'!$D$8:$D$18</c:f>
            </c:numRef>
          </c:val>
          <c:extLst>
            <c:ext xmlns:c16="http://schemas.microsoft.com/office/drawing/2014/chart" uri="{C3380CC4-5D6E-409C-BE32-E72D297353CC}">
              <c16:uniqueId val="{00000002-5C6E-41BC-B41A-E3F04DA965C1}"/>
            </c:ext>
          </c:extLst>
        </c:ser>
        <c:ser>
          <c:idx val="3"/>
          <c:order val="3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(5)'!$E$8:$E$18</c:f>
            </c:numRef>
          </c:val>
          <c:extLst>
            <c:ext xmlns:c16="http://schemas.microsoft.com/office/drawing/2014/chart" uri="{C3380CC4-5D6E-409C-BE32-E72D297353CC}">
              <c16:uniqueId val="{00000003-5C6E-41BC-B41A-E3F04DA965C1}"/>
            </c:ext>
          </c:extLst>
        </c:ser>
        <c:ser>
          <c:idx val="4"/>
          <c:order val="4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(5)'!$F$8:$F$18</c:f>
            </c:numRef>
          </c:val>
          <c:extLst>
            <c:ext xmlns:c16="http://schemas.microsoft.com/office/drawing/2014/chart" uri="{C3380CC4-5D6E-409C-BE32-E72D297353CC}">
              <c16:uniqueId val="{00000004-5C6E-41BC-B41A-E3F04DA965C1}"/>
            </c:ext>
          </c:extLst>
        </c:ser>
        <c:ser>
          <c:idx val="5"/>
          <c:order val="5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(5)'!$G$8:$G$18</c:f>
            </c:numRef>
          </c:val>
          <c:extLst>
            <c:ext xmlns:c16="http://schemas.microsoft.com/office/drawing/2014/chart" uri="{C3380CC4-5D6E-409C-BE32-E72D297353CC}">
              <c16:uniqueId val="{00000005-5C6E-41BC-B41A-E3F04DA965C1}"/>
            </c:ext>
          </c:extLst>
        </c:ser>
        <c:ser>
          <c:idx val="6"/>
          <c:order val="6"/>
          <c:tx>
            <c:v>итого доходов</c:v>
          </c:tx>
          <c:spPr>
            <a:ln>
              <a:solidFill>
                <a:schemeClr val="accent1"/>
              </a:solidFill>
            </a:ln>
          </c:spPr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(5)'!$H$8:$H$18</c:f>
              <c:numCache>
                <c:formatCode>0.0%</c:formatCode>
                <c:ptCount val="10"/>
                <c:pt idx="0">
                  <c:v>0.64105318239288589</c:v>
                </c:pt>
                <c:pt idx="1">
                  <c:v>0.87541867361420389</c:v>
                </c:pt>
                <c:pt idx="2">
                  <c:v>0.94893232575063702</c:v>
                </c:pt>
                <c:pt idx="3">
                  <c:v>0.71753373825337341</c:v>
                </c:pt>
                <c:pt idx="4">
                  <c:v>0.76051038163853835</c:v>
                </c:pt>
                <c:pt idx="5">
                  <c:v>0.93574865794259432</c:v>
                </c:pt>
                <c:pt idx="6">
                  <c:v>0.83488624820745694</c:v>
                </c:pt>
                <c:pt idx="7">
                  <c:v>0.83586149680840538</c:v>
                </c:pt>
                <c:pt idx="8">
                  <c:v>0.93442954652856214</c:v>
                </c:pt>
                <c:pt idx="9">
                  <c:v>0.93124156971197891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C6E-41BC-B41A-E3F04DA965C1}"/>
            </c:ext>
          </c:extLst>
        </c:ser>
        <c:ser>
          <c:idx val="7"/>
          <c:order val="7"/>
          <c:tx>
            <c:v>собственные доходы</c:v>
          </c:tx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(5)'!$I$8:$I$18</c:f>
              <c:numCache>
                <c:formatCode>0.0%</c:formatCode>
                <c:ptCount val="10"/>
                <c:pt idx="0">
                  <c:v>0.76736701141853181</c:v>
                </c:pt>
                <c:pt idx="1">
                  <c:v>1.215992898115269</c:v>
                </c:pt>
                <c:pt idx="2">
                  <c:v>1.1437866430078629</c:v>
                </c:pt>
                <c:pt idx="3">
                  <c:v>1.0636701484841222</c:v>
                </c:pt>
                <c:pt idx="4">
                  <c:v>0.29172108701037341</c:v>
                </c:pt>
                <c:pt idx="5">
                  <c:v>1.3569757041959998</c:v>
                </c:pt>
                <c:pt idx="6">
                  <c:v>1.0246510470221346</c:v>
                </c:pt>
                <c:pt idx="7">
                  <c:v>1.381263243301778</c:v>
                </c:pt>
                <c:pt idx="8">
                  <c:v>1.0412567648875932</c:v>
                </c:pt>
                <c:pt idx="9">
                  <c:v>1.04387240891414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C6E-41BC-B41A-E3F04DA965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5490432"/>
        <c:axId val="185500416"/>
      </c:barChart>
      <c:catAx>
        <c:axId val="185490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5500416"/>
        <c:crosses val="autoZero"/>
        <c:auto val="1"/>
        <c:lblAlgn val="ctr"/>
        <c:lblOffset val="100"/>
        <c:noMultiLvlLbl val="0"/>
      </c:catAx>
      <c:valAx>
        <c:axId val="185500416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1854904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794012989125242"/>
          <c:y val="5.2667865335730674E-2"/>
          <c:w val="0.51740933471824335"/>
          <c:h val="0.84434965314375077"/>
        </c:manualLayout>
      </c:layout>
      <c:radarChart>
        <c:radarStyle val="marker"/>
        <c:varyColors val="0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(4)'!$B$8:$B$17</c:f>
            </c:numRef>
          </c:val>
          <c:extLst>
            <c:ext xmlns:c16="http://schemas.microsoft.com/office/drawing/2014/chart" uri="{C3380CC4-5D6E-409C-BE32-E72D297353CC}">
              <c16:uniqueId val="{00000000-99E0-4C98-B261-346D7BF9DC15}"/>
            </c:ext>
          </c:extLst>
        </c:ser>
        <c:ser>
          <c:idx val="1"/>
          <c:order val="1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(4)'!$C$8:$C$17</c:f>
            </c:numRef>
          </c:val>
          <c:extLst>
            <c:ext xmlns:c16="http://schemas.microsoft.com/office/drawing/2014/chart" uri="{C3380CC4-5D6E-409C-BE32-E72D297353CC}">
              <c16:uniqueId val="{00000001-99E0-4C98-B261-346D7BF9DC15}"/>
            </c:ext>
          </c:extLst>
        </c:ser>
        <c:ser>
          <c:idx val="2"/>
          <c:order val="2"/>
          <c:marker>
            <c:symbol val="none"/>
          </c:marker>
          <c:dLbls>
            <c:dLbl>
              <c:idx val="0"/>
              <c:layout>
                <c:manualLayout>
                  <c:x val="9.9981053467928405E-2"/>
                  <c:y val="-1.27224254448508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67,1%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9E0-4C98-B261-346D7BF9DC15}"/>
                </c:ext>
              </c:extLst>
            </c:dLbl>
            <c:dLbl>
              <c:idx val="1"/>
              <c:layout>
                <c:manualLayout>
                  <c:x val="5.1090444224872925E-2"/>
                  <c:y val="5.59930008748906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60,9%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E0-4C98-B261-346D7BF9DC15}"/>
                </c:ext>
              </c:extLst>
            </c:dLbl>
            <c:dLbl>
              <c:idx val="2"/>
              <c:layout>
                <c:manualLayout>
                  <c:x val="5.4644855767699986E-2"/>
                  <c:y val="5.249343832020997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56,1%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9E0-4C98-B261-346D7BF9DC15}"/>
                </c:ext>
              </c:extLst>
            </c:dLbl>
            <c:dLbl>
              <c:idx val="3"/>
              <c:layout>
                <c:manualLayout>
                  <c:x val="6.1202238459823984E-2"/>
                  <c:y val="-5.9492563429571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78,6%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9E0-4C98-B261-346D7BF9DC15}"/>
                </c:ext>
              </c:extLst>
            </c:dLbl>
            <c:dLbl>
              <c:idx val="4"/>
              <c:layout>
                <c:manualLayout>
                  <c:x val="0.11803288845823197"/>
                  <c:y val="-6.99912510936133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66,3%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9E0-4C98-B261-346D7BF9DC15}"/>
                </c:ext>
              </c:extLst>
            </c:dLbl>
            <c:dLbl>
              <c:idx val="5"/>
              <c:layout>
                <c:manualLayout>
                  <c:x val="-0.10273232884327597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75,3%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9E0-4C98-B261-346D7BF9DC15}"/>
                </c:ext>
              </c:extLst>
            </c:dLbl>
            <c:dLbl>
              <c:idx val="6"/>
              <c:layout>
                <c:manualLayout>
                  <c:x val="-8.5245974997611981E-2"/>
                  <c:y val="5.607952549238431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57,0%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9E0-4C98-B261-346D7BF9DC15}"/>
                </c:ext>
              </c:extLst>
            </c:dLbl>
            <c:dLbl>
              <c:idx val="7"/>
              <c:layout>
                <c:manualLayout>
                  <c:x val="-7.4317175953853926E-2"/>
                  <c:y val="5.9492563429571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53,3%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9E0-4C98-B261-346D7BF9DC15}"/>
                </c:ext>
              </c:extLst>
            </c:dLbl>
            <c:dLbl>
              <c:idx val="8"/>
              <c:layout>
                <c:manualLayout>
                  <c:x val="-0.14600143287393086"/>
                  <c:y val="-6.299240154035863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42,1%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9E0-4C98-B261-346D7BF9DC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(4)'!$D$8:$D$17</c:f>
              <c:numCache>
                <c:formatCode>0.0%</c:formatCode>
                <c:ptCount val="9"/>
                <c:pt idx="0">
                  <c:v>0.59915537568185817</c:v>
                </c:pt>
                <c:pt idx="1">
                  <c:v>0.59095106186518931</c:v>
                </c:pt>
                <c:pt idx="2">
                  <c:v>0.62551440329218111</c:v>
                </c:pt>
                <c:pt idx="3">
                  <c:v>0.64177527298344483</c:v>
                </c:pt>
                <c:pt idx="4">
                  <c:v>0.50877192982456143</c:v>
                </c:pt>
                <c:pt idx="5">
                  <c:v>0.49273531269741</c:v>
                </c:pt>
                <c:pt idx="6">
                  <c:v>0.57747689662583279</c:v>
                </c:pt>
                <c:pt idx="7">
                  <c:v>0.58873239436619718</c:v>
                </c:pt>
                <c:pt idx="8">
                  <c:v>0.33860386245878488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99E0-4C98-B261-346D7BF9DC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50348416"/>
        <c:axId val="50360320"/>
      </c:radarChart>
      <c:catAx>
        <c:axId val="50348416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50360320"/>
        <c:crosses val="autoZero"/>
        <c:auto val="1"/>
        <c:lblAlgn val="ctr"/>
        <c:lblOffset val="100"/>
        <c:noMultiLvlLbl val="0"/>
      </c:catAx>
      <c:valAx>
        <c:axId val="50360320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500" baseline="0">
                <a:solidFill>
                  <a:schemeClr val="bg1">
                    <a:lumMod val="85000"/>
                  </a:schemeClr>
                </a:solidFill>
              </a:defRPr>
            </a:pPr>
            <a:endParaRPr lang="ru-RU"/>
          </a:p>
        </c:txPr>
        <c:crossAx val="5034841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2195975503062"/>
          <c:y val="0.41181874907146043"/>
          <c:w val="0.71578324584426944"/>
          <c:h val="0.58818125092853957"/>
        </c:manualLayout>
      </c:layout>
      <c:doughnutChart>
        <c:varyColors val="1"/>
        <c:ser>
          <c:idx val="3"/>
          <c:order val="3"/>
          <c:explosion val="25"/>
          <c:dLbls>
            <c:dLbl>
              <c:idx val="0"/>
              <c:layout>
                <c:manualLayout>
                  <c:x val="1.6145544013628114E-2"/>
                  <c:y val="-8.770160833145622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DD-4439-A06A-564C9D3BC72B}"/>
                </c:ext>
              </c:extLst>
            </c:dLbl>
            <c:dLbl>
              <c:idx val="1"/>
              <c:layout>
                <c:manualLayout>
                  <c:x val="4.8558956412250491E-2"/>
                  <c:y val="-6.686427520774974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DD-4439-A06A-564C9D3BC72B}"/>
                </c:ext>
              </c:extLst>
            </c:dLbl>
            <c:dLbl>
              <c:idx val="2"/>
              <c:layout>
                <c:manualLayout>
                  <c:x val="4.6061548716809245E-2"/>
                  <c:y val="-1.604230883773524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8DD-4439-A06A-564C9D3BC72B}"/>
                </c:ext>
              </c:extLst>
            </c:dLbl>
            <c:dLbl>
              <c:idx val="3"/>
              <c:layout>
                <c:manualLayout>
                  <c:x val="5.5907676924786188E-2"/>
                  <c:y val="1.233157418143502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83,3%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8DD-4439-A06A-564C9D3BC72B}"/>
                </c:ext>
              </c:extLst>
            </c:dLbl>
            <c:dLbl>
              <c:idx val="4"/>
              <c:layout>
                <c:manualLayout>
                  <c:x val="9.166666666666666E-2"/>
                  <c:y val="-4.0404040404040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8DD-4439-A06A-564C9D3BC72B}"/>
                </c:ext>
              </c:extLst>
            </c:dLbl>
            <c:dLbl>
              <c:idx val="5"/>
              <c:layout>
                <c:manualLayout>
                  <c:x val="0.10277777777777777"/>
                  <c:y val="5.772005772005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DD-4439-A06A-564C9D3BC72B}"/>
                </c:ext>
              </c:extLst>
            </c:dLbl>
            <c:dLbl>
              <c:idx val="6"/>
              <c:layout>
                <c:manualLayout>
                  <c:x val="-9.9999999999999992E-2"/>
                  <c:y val="4.0404040404040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8DD-4439-A06A-564C9D3BC72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декабрь!$A$13:$A$19</c:f>
              <c:strCache>
                <c:ptCount val="4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Жилищно-коммунальные услуги и жилищное строительство</c:v>
                </c:pt>
                <c:pt idx="3">
                  <c:v>Социальная  сфера</c:v>
                </c:pt>
              </c:strCache>
            </c:strRef>
          </c:cat>
          <c:val>
            <c:numRef>
              <c:f>декабрь!$E$13:$E$19</c:f>
              <c:numCache>
                <c:formatCode>0.0%</c:formatCode>
                <c:ptCount val="4"/>
                <c:pt idx="0">
                  <c:v>7.9000000000000001E-2</c:v>
                </c:pt>
                <c:pt idx="1">
                  <c:v>2.1000000000000001E-2</c:v>
                </c:pt>
                <c:pt idx="2">
                  <c:v>9.4E-2</c:v>
                </c:pt>
                <c:pt idx="3">
                  <c:v>0.80600000000000005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8DD-4439-A06A-564C9D3BC72B}"/>
            </c:ext>
          </c:extLst>
        </c:ser>
        <c:ser>
          <c:idx val="2"/>
          <c:order val="2"/>
          <c:explosion val="25"/>
          <c:cat>
            <c:strRef>
              <c:f>декабрь!$A$13:$A$19</c:f>
              <c:strCache>
                <c:ptCount val="4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Жилищно-коммунальные услуги и жилищное строительство</c:v>
                </c:pt>
                <c:pt idx="3">
                  <c:v>Социальная  сфера</c:v>
                </c:pt>
              </c:strCache>
            </c:strRef>
          </c:cat>
          <c:val>
            <c:numRef>
              <c:f>декабрь!$D$13:$D$19</c:f>
            </c:numRef>
          </c:val>
          <c:extLst>
            <c:ext xmlns:c16="http://schemas.microsoft.com/office/drawing/2014/chart" uri="{C3380CC4-5D6E-409C-BE32-E72D297353CC}">
              <c16:uniqueId val="{00000008-D8DD-4439-A06A-564C9D3BC72B}"/>
            </c:ext>
          </c:extLst>
        </c:ser>
        <c:ser>
          <c:idx val="1"/>
          <c:order val="1"/>
          <c:explosion val="25"/>
          <c:cat>
            <c:strRef>
              <c:f>декабрь!$A$13:$A$19</c:f>
              <c:strCache>
                <c:ptCount val="4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Жилищно-коммунальные услуги и жилищное строительство</c:v>
                </c:pt>
                <c:pt idx="3">
                  <c:v>Социальная  сфера</c:v>
                </c:pt>
              </c:strCache>
            </c:strRef>
          </c:cat>
          <c:val>
            <c:numRef>
              <c:f>декабрь!$C$13:$C$19</c:f>
            </c:numRef>
          </c:val>
          <c:extLst>
            <c:ext xmlns:c16="http://schemas.microsoft.com/office/drawing/2014/chart" uri="{C3380CC4-5D6E-409C-BE32-E72D297353CC}">
              <c16:uniqueId val="{00000009-D8DD-4439-A06A-564C9D3BC72B}"/>
            </c:ext>
          </c:extLst>
        </c:ser>
        <c:ser>
          <c:idx val="0"/>
          <c:order val="0"/>
          <c:explosion val="25"/>
          <c:cat>
            <c:strRef>
              <c:f>декабрь!$A$13:$A$19</c:f>
              <c:strCache>
                <c:ptCount val="4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Жилищно-коммунальные услуги и жилищное строительство</c:v>
                </c:pt>
                <c:pt idx="3">
                  <c:v>Социальная  сфера</c:v>
                </c:pt>
              </c:strCache>
            </c:strRef>
          </c:cat>
          <c:val>
            <c:numRef>
              <c:f>декабрь!$B$13:$B$19</c:f>
            </c:numRef>
          </c:val>
          <c:extLst>
            <c:ext xmlns:c16="http://schemas.microsoft.com/office/drawing/2014/chart" uri="{C3380CC4-5D6E-409C-BE32-E72D297353CC}">
              <c16:uniqueId val="{0000000A-D8DD-4439-A06A-564C9D3BC7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t"/>
      <c:layout>
        <c:manualLayout>
          <c:xMode val="edge"/>
          <c:yMode val="edge"/>
          <c:x val="2.1556864052142355E-2"/>
          <c:y val="2.7093635155625229E-2"/>
          <c:w val="0.97844313210848644"/>
          <c:h val="0.3001957314741047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03397621478492E-2"/>
          <c:y val="1.5988219495818842E-2"/>
          <c:w val="0.6406153760087272"/>
          <c:h val="0.96414759201611422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0014871586877573"/>
                  <c:y val="-0.2148193249099676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51,9%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566-4530-AFAE-2D6D79F6E365}"/>
                </c:ext>
              </c:extLst>
            </c:dLbl>
            <c:dLbl>
              <c:idx val="1"/>
              <c:layout>
                <c:manualLayout>
                  <c:x val="0.15731192570733277"/>
                  <c:y val="4.358939144234877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18,0%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66-4530-AFAE-2D6D79F6E36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1,0%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66-4530-AFAE-2D6D79F6E36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1,9%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566-4530-AFAE-2D6D79F6E36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15,2%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66-4530-AFAE-2D6D79F6E36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2,2%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566-4530-AFAE-2D6D79F6E365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6,0%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66-4530-AFAE-2D6D79F6E365}"/>
                </c:ext>
              </c:extLst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566-4530-AFAE-2D6D79F6E365}"/>
                </c:ext>
              </c:extLst>
            </c:dLbl>
            <c:dLbl>
              <c:idx val="8"/>
              <c:layout>
                <c:manualLayout>
                  <c:x val="8.1468117866066198E-2"/>
                  <c:y val="1.971952633827748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66-4530-AFAE-2D6D79F6E3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Лист2!$A$7:$A$15</c:f>
              <c:strCache>
                <c:ptCount val="9"/>
                <c:pt idx="0">
                  <c:v>Заработная плата рабочих и служащих</c:v>
                </c:pt>
                <c:pt idx="1">
                  <c:v>Взносы (отчисления) на социальное страхование</c:v>
                </c:pt>
                <c:pt idx="2">
                  <c:v>Лекарственные средства и изделия медицинского назначения</c:v>
                </c:pt>
                <c:pt idx="3">
                  <c:v>Продукты питания</c:v>
                </c:pt>
                <c:pt idx="4">
                  <c:v>Оплата коммунальных услуг</c:v>
                </c:pt>
                <c:pt idx="5">
                  <c:v>Трансферты населению</c:v>
                </c:pt>
                <c:pt idx="6">
                  <c:v>Субсидии </c:v>
                </c:pt>
                <c:pt idx="7">
                  <c:v>Капитальное строительство</c:v>
                </c:pt>
                <c:pt idx="8">
                  <c:v>Прочие расходы</c:v>
                </c:pt>
              </c:strCache>
            </c:strRef>
          </c:cat>
          <c:val>
            <c:numRef>
              <c:f>Лист2!$B$7:$B$15</c:f>
              <c:numCache>
                <c:formatCode>0.0%</c:formatCode>
                <c:ptCount val="9"/>
                <c:pt idx="0">
                  <c:v>0.46493134677183756</c:v>
                </c:pt>
                <c:pt idx="1">
                  <c:v>0.16005842827928718</c:v>
                </c:pt>
                <c:pt idx="2">
                  <c:v>1.6833187262635118E-2</c:v>
                </c:pt>
                <c:pt idx="3">
                  <c:v>2.8331872626351152E-2</c:v>
                </c:pt>
                <c:pt idx="4">
                  <c:v>0.11792579608530529</c:v>
                </c:pt>
                <c:pt idx="5">
                  <c:v>2.9319310546304413E-2</c:v>
                </c:pt>
                <c:pt idx="6">
                  <c:v>6.8571428571428561E-2</c:v>
                </c:pt>
                <c:pt idx="7">
                  <c:v>5.5506865322816241E-2</c:v>
                </c:pt>
                <c:pt idx="8">
                  <c:v>5.852176453403455E-2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66-4530-AFAE-2D6D79F6E3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0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6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5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59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6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51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6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ACB-9636-4ABD-8320-122026759826}" type="datetimeFigureOut">
              <a:rPr lang="ru-RU" smtClean="0"/>
              <a:t>28.07.2020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16632"/>
            <a:ext cx="525658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БЮЛЛЕТЕНЬ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местных бюджетов 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январь-март 2020 года</a:t>
            </a:r>
          </a:p>
        </p:txBody>
      </p:sp>
    </p:spTree>
    <p:extLst>
      <p:ext uri="{BB962C8B-B14F-4D97-AF65-F5344CB8AC3E}">
        <p14:creationId xmlns:p14="http://schemas.microsoft.com/office/powerpoint/2010/main" val="161947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6864" cy="792088"/>
          </a:xfrm>
        </p:spPr>
        <p:txBody>
          <a:bodyPr>
            <a:noAutofit/>
          </a:bodyPr>
          <a:lstStyle/>
          <a:p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b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январь –март 2020 года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F32681E-C80B-4E06-8766-8C390693E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340769"/>
            <a:ext cx="885698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856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20D1F6-787F-442D-9BEE-10493A920D66}" type="slidenum">
              <a:rPr lang="ru-RU" altLang="ru-RU" sz="1400" smtClean="0"/>
              <a:pPr eaLnBrk="1" hangingPunct="1"/>
              <a:t>3</a:t>
            </a:fld>
            <a:endParaRPr lang="ru-RU" altLang="ru-RU" sz="140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8229600" cy="285750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ru-RU" altLang="ru-RU" sz="2000"/>
            </a:br>
            <a:r>
              <a:rPr lang="ru-RU" altLang="ru-RU" sz="2800">
                <a:solidFill>
                  <a:schemeClr val="bg1"/>
                </a:solidFill>
              </a:rPr>
              <a:t>Структура собственных доходов бюджета Мстиславского района</a:t>
            </a:r>
          </a:p>
        </p:txBody>
      </p:sp>
      <p:graphicFrame>
        <p:nvGraphicFramePr>
          <p:cNvPr id="1434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2028833"/>
              </p:ext>
            </p:extLst>
          </p:nvPr>
        </p:nvGraphicFramePr>
        <p:xfrm>
          <a:off x="693738" y="1819275"/>
          <a:ext cx="7974012" cy="451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Worksheet" r:id="rId3" imgW="7185765" imgH="4069046" progId="Excel.Sheet.8">
                  <p:embed/>
                </p:oleObj>
              </mc:Choice>
              <mc:Fallback>
                <p:oleObj name="Worksheet" r:id="rId3" imgW="7185765" imgH="4069046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738" y="1819275"/>
                        <a:ext cx="7974012" cy="451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83568" y="476672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</a:t>
            </a:r>
            <a:r>
              <a:rPr lang="en-US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Мстиславского района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180912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доходов местных бюджетов в реальном выражении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сравнению с 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кварталом 2019 года)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809" y="6108591"/>
            <a:ext cx="81351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*Районный  бюджет (без учета безвозмездных поступлений, передаваемых в другие бюджеты)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3805272"/>
              </p:ext>
            </p:extLst>
          </p:nvPr>
        </p:nvGraphicFramePr>
        <p:xfrm>
          <a:off x="323528" y="1268760"/>
          <a:ext cx="8568952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403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собственных доходов в структуре доходов местных бюджетов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7958104"/>
              </p:ext>
            </p:extLst>
          </p:nvPr>
        </p:nvGraphicFramePr>
        <p:xfrm>
          <a:off x="890587" y="836712"/>
          <a:ext cx="7362825" cy="5544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727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Мстиславского района по функциональной классификации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3017092"/>
              </p:ext>
            </p:extLst>
          </p:nvPr>
        </p:nvGraphicFramePr>
        <p:xfrm>
          <a:off x="251520" y="980728"/>
          <a:ext cx="8640960" cy="5291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8809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           Мстиславского района по экономической классификации         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2088458"/>
              </p:ext>
            </p:extLst>
          </p:nvPr>
        </p:nvGraphicFramePr>
        <p:xfrm>
          <a:off x="539552" y="1790700"/>
          <a:ext cx="7992887" cy="4446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9594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2468</TotalTime>
  <Words>116</Words>
  <Application>Microsoft Office PowerPoint</Application>
  <PresentationFormat>Экран (4:3)</PresentationFormat>
  <Paragraphs>37</Paragraphs>
  <Slides>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Worksheet</vt:lpstr>
      <vt:lpstr>Презентация PowerPoint</vt:lpstr>
      <vt:lpstr>Исполнение бюджета  за январь –март 2020 года (тыс. рублей)</vt:lpstr>
      <vt:lpstr> Структура собственных доходов бюджета Мстиславского района</vt:lpstr>
      <vt:lpstr>Динамика доходов местных бюджетов в реальном выражении (по сравнению с  первым кварталом 2019 года)</vt:lpstr>
      <vt:lpstr>Доля собственных доходов в структуре доходов местных бюджетов</vt:lpstr>
      <vt:lpstr>Структура расходов консолидированного бюджета Мстиславского района по функциональной классификации расходов бюджета</vt:lpstr>
      <vt:lpstr>Структура расходов консолидированного бюджета            Мстиславского района по экономической классификации          расходов бюджета</vt:lpstr>
    </vt:vector>
  </TitlesOfParts>
  <Company>ГФУ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Сергеенко Елена</dc:creator>
  <cp:lastModifiedBy>Куксовская Елена Анатольевна</cp:lastModifiedBy>
  <cp:revision>136</cp:revision>
  <cp:lastPrinted>2019-02-05T07:31:59Z</cp:lastPrinted>
  <dcterms:created xsi:type="dcterms:W3CDTF">2016-07-18T07:02:46Z</dcterms:created>
  <dcterms:modified xsi:type="dcterms:W3CDTF">2020-07-28T07:35:35Z</dcterms:modified>
</cp:coreProperties>
</file>