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7" r:id="rId3"/>
    <p:sldId id="269" r:id="rId4"/>
    <p:sldId id="259" r:id="rId5"/>
    <p:sldId id="260" r:id="rId6"/>
    <p:sldId id="261" r:id="rId7"/>
    <p:sldId id="263" r:id="rId8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5" autoAdjust="0"/>
    <p:restoredTop sz="95767" autoAdjust="0"/>
  </p:normalViewPr>
  <p:slideViewPr>
    <p:cSldViewPr>
      <p:cViewPr>
        <p:scale>
          <a:sx n="90" d="100"/>
          <a:sy n="90" d="100"/>
        </p:scale>
        <p:origin x="-2232" y="-5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'доходы-1 (3)'!$B$6:$B$7</c:f>
              <c:strCache>
                <c:ptCount val="1"/>
                <c:pt idx="0">
                  <c:v>всего</c:v>
                </c:pt>
              </c:strCache>
            </c:strRef>
          </c:tx>
          <c:invertIfNegative val="0"/>
          <c:cat>
            <c:strRef>
              <c:f>'доходы-1 (3)'!$A$8:$A$19</c:f>
              <c:strCache>
                <c:ptCount val="11"/>
                <c:pt idx="0">
                  <c:v>Долговичский</c:v>
                </c:pt>
                <c:pt idx="1">
                  <c:v>Красногорский</c:v>
                </c:pt>
                <c:pt idx="2">
                  <c:v>Копачевский</c:v>
                </c:pt>
                <c:pt idx="3">
                  <c:v>Мазоловский</c:v>
                </c:pt>
                <c:pt idx="4">
                  <c:v>Мушинский</c:v>
                </c:pt>
                <c:pt idx="5">
                  <c:v>Саприновичский</c:v>
                </c:pt>
                <c:pt idx="6">
                  <c:v>Подсолтовский</c:v>
                </c:pt>
                <c:pt idx="7">
                  <c:v>Ракшинский</c:v>
                </c:pt>
                <c:pt idx="8">
                  <c:v>Селецкий</c:v>
                </c:pt>
                <c:pt idx="9">
                  <c:v>Ходосовский</c:v>
                </c:pt>
                <c:pt idx="10">
                  <c:v>Районный бюджет </c:v>
                </c:pt>
              </c:strCache>
            </c:strRef>
          </c:cat>
          <c:val>
            <c:numRef>
              <c:f>'доходы-1 (3)'!$B$8:$B$19</c:f>
            </c:numRef>
          </c:val>
        </c:ser>
        <c:ser>
          <c:idx val="1"/>
          <c:order val="1"/>
          <c:tx>
            <c:strRef>
              <c:f>'доходы-1 (3)'!$C$6:$C$7</c:f>
              <c:strCache>
                <c:ptCount val="1"/>
                <c:pt idx="0">
                  <c:v>налоговые и неналоговые</c:v>
                </c:pt>
              </c:strCache>
            </c:strRef>
          </c:tx>
          <c:invertIfNegative val="0"/>
          <c:cat>
            <c:strRef>
              <c:f>'доходы-1 (3)'!$A$8:$A$19</c:f>
              <c:strCache>
                <c:ptCount val="11"/>
                <c:pt idx="0">
                  <c:v>Долговичский</c:v>
                </c:pt>
                <c:pt idx="1">
                  <c:v>Красногорский</c:v>
                </c:pt>
                <c:pt idx="2">
                  <c:v>Копачевский</c:v>
                </c:pt>
                <c:pt idx="3">
                  <c:v>Мазоловский</c:v>
                </c:pt>
                <c:pt idx="4">
                  <c:v>Мушинский</c:v>
                </c:pt>
                <c:pt idx="5">
                  <c:v>Саприновичский</c:v>
                </c:pt>
                <c:pt idx="6">
                  <c:v>Подсолтовский</c:v>
                </c:pt>
                <c:pt idx="7">
                  <c:v>Ракшинский</c:v>
                </c:pt>
                <c:pt idx="8">
                  <c:v>Селецкий</c:v>
                </c:pt>
                <c:pt idx="9">
                  <c:v>Ходосовский</c:v>
                </c:pt>
                <c:pt idx="10">
                  <c:v>Районный бюджет </c:v>
                </c:pt>
              </c:strCache>
            </c:strRef>
          </c:cat>
          <c:val>
            <c:numRef>
              <c:f>'доходы-1 (3)'!$C$8:$C$19</c:f>
            </c:numRef>
          </c:val>
        </c:ser>
        <c:ser>
          <c:idx val="2"/>
          <c:order val="2"/>
          <c:tx>
            <c:strRef>
              <c:f>'доходы-1 (3)'!$D$6:$D$7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invertIfNegative val="0"/>
          <c:cat>
            <c:strRef>
              <c:f>'доходы-1 (3)'!$A$8:$A$19</c:f>
              <c:strCache>
                <c:ptCount val="11"/>
                <c:pt idx="0">
                  <c:v>Долговичский</c:v>
                </c:pt>
                <c:pt idx="1">
                  <c:v>Красногорский</c:v>
                </c:pt>
                <c:pt idx="2">
                  <c:v>Копачевский</c:v>
                </c:pt>
                <c:pt idx="3">
                  <c:v>Мазоловский</c:v>
                </c:pt>
                <c:pt idx="4">
                  <c:v>Мушинский</c:v>
                </c:pt>
                <c:pt idx="5">
                  <c:v>Саприновичский</c:v>
                </c:pt>
                <c:pt idx="6">
                  <c:v>Подсолтовский</c:v>
                </c:pt>
                <c:pt idx="7">
                  <c:v>Ракшинский</c:v>
                </c:pt>
                <c:pt idx="8">
                  <c:v>Селецкий</c:v>
                </c:pt>
                <c:pt idx="9">
                  <c:v>Ходосовский</c:v>
                </c:pt>
                <c:pt idx="10">
                  <c:v>Районный бюджет </c:v>
                </c:pt>
              </c:strCache>
            </c:strRef>
          </c:cat>
          <c:val>
            <c:numRef>
              <c:f>'доходы-1 (3)'!$D$8:$D$19</c:f>
            </c:numRef>
          </c:val>
        </c:ser>
        <c:ser>
          <c:idx val="3"/>
          <c:order val="3"/>
          <c:tx>
            <c:strRef>
              <c:f>'доходы-1 (3)'!$E$6:$E$7</c:f>
              <c:strCache>
                <c:ptCount val="1"/>
                <c:pt idx="0">
                  <c:v>всего</c:v>
                </c:pt>
              </c:strCache>
            </c:strRef>
          </c:tx>
          <c:invertIfNegative val="0"/>
          <c:cat>
            <c:strRef>
              <c:f>'доходы-1 (3)'!$A$8:$A$19</c:f>
              <c:strCache>
                <c:ptCount val="11"/>
                <c:pt idx="0">
                  <c:v>Долговичский</c:v>
                </c:pt>
                <c:pt idx="1">
                  <c:v>Красногорский</c:v>
                </c:pt>
                <c:pt idx="2">
                  <c:v>Копачевский</c:v>
                </c:pt>
                <c:pt idx="3">
                  <c:v>Мазоловский</c:v>
                </c:pt>
                <c:pt idx="4">
                  <c:v>Мушинский</c:v>
                </c:pt>
                <c:pt idx="5">
                  <c:v>Саприновичский</c:v>
                </c:pt>
                <c:pt idx="6">
                  <c:v>Подсолтовский</c:v>
                </c:pt>
                <c:pt idx="7">
                  <c:v>Ракшинский</c:v>
                </c:pt>
                <c:pt idx="8">
                  <c:v>Селецкий</c:v>
                </c:pt>
                <c:pt idx="9">
                  <c:v>Ходосовский</c:v>
                </c:pt>
                <c:pt idx="10">
                  <c:v>Районный бюджет </c:v>
                </c:pt>
              </c:strCache>
            </c:strRef>
          </c:cat>
          <c:val>
            <c:numRef>
              <c:f>'доходы-1 (3)'!$E$8:$E$19</c:f>
            </c:numRef>
          </c:val>
        </c:ser>
        <c:ser>
          <c:idx val="4"/>
          <c:order val="4"/>
          <c:tx>
            <c:strRef>
              <c:f>'доходы-1 (3)'!$F$6:$F$7</c:f>
              <c:strCache>
                <c:ptCount val="1"/>
                <c:pt idx="0">
                  <c:v>налоговые и неналоговые</c:v>
                </c:pt>
              </c:strCache>
            </c:strRef>
          </c:tx>
          <c:invertIfNegative val="0"/>
          <c:cat>
            <c:strRef>
              <c:f>'доходы-1 (3)'!$A$8:$A$19</c:f>
              <c:strCache>
                <c:ptCount val="11"/>
                <c:pt idx="0">
                  <c:v>Долговичский</c:v>
                </c:pt>
                <c:pt idx="1">
                  <c:v>Красногорский</c:v>
                </c:pt>
                <c:pt idx="2">
                  <c:v>Копачевский</c:v>
                </c:pt>
                <c:pt idx="3">
                  <c:v>Мазоловский</c:v>
                </c:pt>
                <c:pt idx="4">
                  <c:v>Мушинский</c:v>
                </c:pt>
                <c:pt idx="5">
                  <c:v>Саприновичский</c:v>
                </c:pt>
                <c:pt idx="6">
                  <c:v>Подсолтовский</c:v>
                </c:pt>
                <c:pt idx="7">
                  <c:v>Ракшинский</c:v>
                </c:pt>
                <c:pt idx="8">
                  <c:v>Селецкий</c:v>
                </c:pt>
                <c:pt idx="9">
                  <c:v>Ходосовский</c:v>
                </c:pt>
                <c:pt idx="10">
                  <c:v>Районный бюджет </c:v>
                </c:pt>
              </c:strCache>
            </c:strRef>
          </c:cat>
          <c:val>
            <c:numRef>
              <c:f>'доходы-1 (3)'!$F$8:$F$19</c:f>
            </c:numRef>
          </c:val>
        </c:ser>
        <c:ser>
          <c:idx val="5"/>
          <c:order val="5"/>
          <c:tx>
            <c:strRef>
              <c:f>'доходы-1 (3)'!$G$6:$G$7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invertIfNegative val="0"/>
          <c:cat>
            <c:strRef>
              <c:f>'доходы-1 (3)'!$A$8:$A$19</c:f>
              <c:strCache>
                <c:ptCount val="11"/>
                <c:pt idx="0">
                  <c:v>Долговичский</c:v>
                </c:pt>
                <c:pt idx="1">
                  <c:v>Красногорский</c:v>
                </c:pt>
                <c:pt idx="2">
                  <c:v>Копачевский</c:v>
                </c:pt>
                <c:pt idx="3">
                  <c:v>Мазоловский</c:v>
                </c:pt>
                <c:pt idx="4">
                  <c:v>Мушинский</c:v>
                </c:pt>
                <c:pt idx="5">
                  <c:v>Саприновичский</c:v>
                </c:pt>
                <c:pt idx="6">
                  <c:v>Подсолтовский</c:v>
                </c:pt>
                <c:pt idx="7">
                  <c:v>Ракшинский</c:v>
                </c:pt>
                <c:pt idx="8">
                  <c:v>Селецкий</c:v>
                </c:pt>
                <c:pt idx="9">
                  <c:v>Ходосовский</c:v>
                </c:pt>
                <c:pt idx="10">
                  <c:v>Районный бюджет </c:v>
                </c:pt>
              </c:strCache>
            </c:strRef>
          </c:cat>
          <c:val>
            <c:numRef>
              <c:f>'доходы-1 (3)'!$G$8:$G$19</c:f>
            </c:numRef>
          </c:val>
        </c:ser>
        <c:ser>
          <c:idx val="6"/>
          <c:order val="6"/>
          <c:tx>
            <c:strRef>
              <c:f>'доходы-1 (3)'!$H$6:$H$7</c:f>
              <c:strCache>
                <c:ptCount val="1"/>
                <c:pt idx="0">
                  <c:v>итого доходов</c:v>
                </c:pt>
              </c:strCache>
            </c:strRef>
          </c:tx>
          <c:spPr>
            <a:ln>
              <a:solidFill>
                <a:schemeClr val="accent1"/>
              </a:solidFill>
            </a:ln>
          </c:spPr>
          <c:invertIfNegative val="0"/>
          <c:cat>
            <c:strRef>
              <c:f>'доходы-1 (3)'!$A$8:$A$19</c:f>
              <c:strCache>
                <c:ptCount val="11"/>
                <c:pt idx="0">
                  <c:v>Долговичский</c:v>
                </c:pt>
                <c:pt idx="1">
                  <c:v>Красногорский</c:v>
                </c:pt>
                <c:pt idx="2">
                  <c:v>Копачевский</c:v>
                </c:pt>
                <c:pt idx="3">
                  <c:v>Мазоловский</c:v>
                </c:pt>
                <c:pt idx="4">
                  <c:v>Мушинский</c:v>
                </c:pt>
                <c:pt idx="5">
                  <c:v>Саприновичский</c:v>
                </c:pt>
                <c:pt idx="6">
                  <c:v>Подсолтовский</c:v>
                </c:pt>
                <c:pt idx="7">
                  <c:v>Ракшинский</c:v>
                </c:pt>
                <c:pt idx="8">
                  <c:v>Селецкий</c:v>
                </c:pt>
                <c:pt idx="9">
                  <c:v>Ходосовский</c:v>
                </c:pt>
                <c:pt idx="10">
                  <c:v>Районный бюджет </c:v>
                </c:pt>
              </c:strCache>
            </c:strRef>
          </c:cat>
          <c:val>
            <c:numRef>
              <c:f>'доходы-1 (3)'!$H$8:$H$19</c:f>
              <c:numCache>
                <c:formatCode>0.0%</c:formatCode>
                <c:ptCount val="11"/>
                <c:pt idx="0">
                  <c:v>0.36399999999999999</c:v>
                </c:pt>
                <c:pt idx="1">
                  <c:v>2.4780000000000002</c:v>
                </c:pt>
                <c:pt idx="2">
                  <c:v>1.163</c:v>
                </c:pt>
                <c:pt idx="3">
                  <c:v>1.1619999999999999</c:v>
                </c:pt>
                <c:pt idx="4">
                  <c:v>1.4319999999999999</c:v>
                </c:pt>
                <c:pt idx="5">
                  <c:v>1.2050000000000001</c:v>
                </c:pt>
                <c:pt idx="6">
                  <c:v>1.2250000000000001</c:v>
                </c:pt>
                <c:pt idx="7">
                  <c:v>2.1219999999999999</c:v>
                </c:pt>
                <c:pt idx="8">
                  <c:v>0.43</c:v>
                </c:pt>
                <c:pt idx="9">
                  <c:v>1.2350000000000001</c:v>
                </c:pt>
                <c:pt idx="10">
                  <c:v>0.96399999999999997</c:v>
                </c:pt>
              </c:numCache>
            </c:numRef>
          </c:val>
        </c:ser>
        <c:ser>
          <c:idx val="7"/>
          <c:order val="7"/>
          <c:tx>
            <c:strRef>
              <c:f>'доходы-1 (3)'!$I$6:$I$7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invertIfNegative val="0"/>
          <c:cat>
            <c:strRef>
              <c:f>'доходы-1 (3)'!$A$8:$A$19</c:f>
              <c:strCache>
                <c:ptCount val="11"/>
                <c:pt idx="0">
                  <c:v>Долговичский</c:v>
                </c:pt>
                <c:pt idx="1">
                  <c:v>Красногорский</c:v>
                </c:pt>
                <c:pt idx="2">
                  <c:v>Копачевский</c:v>
                </c:pt>
                <c:pt idx="3">
                  <c:v>Мазоловский</c:v>
                </c:pt>
                <c:pt idx="4">
                  <c:v>Мушинский</c:v>
                </c:pt>
                <c:pt idx="5">
                  <c:v>Саприновичский</c:v>
                </c:pt>
                <c:pt idx="6">
                  <c:v>Подсолтовский</c:v>
                </c:pt>
                <c:pt idx="7">
                  <c:v>Ракшинский</c:v>
                </c:pt>
                <c:pt idx="8">
                  <c:v>Селецкий</c:v>
                </c:pt>
                <c:pt idx="9">
                  <c:v>Ходосовский</c:v>
                </c:pt>
                <c:pt idx="10">
                  <c:v>Районный бюджет </c:v>
                </c:pt>
              </c:strCache>
            </c:strRef>
          </c:cat>
          <c:val>
            <c:numRef>
              <c:f>'доходы-1 (3)'!$I$8:$I$19</c:f>
              <c:numCache>
                <c:formatCode>0.0%</c:formatCode>
                <c:ptCount val="11"/>
                <c:pt idx="0">
                  <c:v>8.5999999999999993E-2</c:v>
                </c:pt>
                <c:pt idx="1">
                  <c:v>1.8560000000000001</c:v>
                </c:pt>
                <c:pt idx="2">
                  <c:v>0.93500000000000005</c:v>
                </c:pt>
                <c:pt idx="3">
                  <c:v>0.95199999999999996</c:v>
                </c:pt>
                <c:pt idx="4">
                  <c:v>0.91900000000000004</c:v>
                </c:pt>
                <c:pt idx="5">
                  <c:v>0.95599999999999996</c:v>
                </c:pt>
                <c:pt idx="6">
                  <c:v>1.121</c:v>
                </c:pt>
                <c:pt idx="7">
                  <c:v>1.5609999999999999</c:v>
                </c:pt>
                <c:pt idx="8">
                  <c:v>0.10100000000000001</c:v>
                </c:pt>
                <c:pt idx="9">
                  <c:v>1.0229999999999999</c:v>
                </c:pt>
                <c:pt idx="10">
                  <c:v>1.0489999999999999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1166720"/>
        <c:axId val="61168256"/>
      </c:barChart>
      <c:catAx>
        <c:axId val="61166720"/>
        <c:scaling>
          <c:orientation val="minMax"/>
        </c:scaling>
        <c:delete val="0"/>
        <c:axPos val="b"/>
        <c:majorTickMark val="out"/>
        <c:minorTickMark val="none"/>
        <c:tickLblPos val="nextTo"/>
        <c:crossAx val="61168256"/>
        <c:crosses val="autoZero"/>
        <c:auto val="1"/>
        <c:lblAlgn val="ctr"/>
        <c:lblOffset val="100"/>
        <c:noMultiLvlLbl val="0"/>
      </c:catAx>
      <c:valAx>
        <c:axId val="61168256"/>
        <c:scaling>
          <c:orientation val="minMax"/>
        </c:scaling>
        <c:delete val="0"/>
        <c:axPos val="l"/>
        <c:majorGridlines/>
        <c:numFmt formatCode="0.0%" sourceLinked="1"/>
        <c:majorTickMark val="out"/>
        <c:minorTickMark val="none"/>
        <c:tickLblPos val="nextTo"/>
        <c:crossAx val="6116672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89278969003444"/>
          <c:y val="9.4056180818165067E-2"/>
          <c:w val="0.62612186608895304"/>
          <c:h val="0.93674507333221768"/>
        </c:manualLayout>
      </c:layout>
      <c:radarChart>
        <c:radarStyle val="marker"/>
        <c:varyColors val="0"/>
        <c:ser>
          <c:idx val="0"/>
          <c:order val="0"/>
          <c:cat>
            <c:strRef>
              <c:f>'доходы-1 (4)'!$A$8:$A$19</c:f>
              <c:strCache>
                <c:ptCount val="11"/>
                <c:pt idx="0">
                  <c:v>Долговичский</c:v>
                </c:pt>
                <c:pt idx="1">
                  <c:v>Красногорский</c:v>
                </c:pt>
                <c:pt idx="2">
                  <c:v>Копачевский</c:v>
                </c:pt>
                <c:pt idx="3">
                  <c:v>Мазоловский</c:v>
                </c:pt>
                <c:pt idx="4">
                  <c:v>Мушинский</c:v>
                </c:pt>
                <c:pt idx="5">
                  <c:v>Саприновичский</c:v>
                </c:pt>
                <c:pt idx="6">
                  <c:v>Подсолтовский</c:v>
                </c:pt>
                <c:pt idx="7">
                  <c:v>Ракшинский</c:v>
                </c:pt>
                <c:pt idx="8">
                  <c:v>Селецкий</c:v>
                </c:pt>
                <c:pt idx="9">
                  <c:v>Ходосовский</c:v>
                </c:pt>
                <c:pt idx="10">
                  <c:v>Районный бюджет </c:v>
                </c:pt>
              </c:strCache>
            </c:strRef>
          </c:cat>
          <c:val>
            <c:numRef>
              <c:f>'доходы-1 (4)'!$B$8:$B$19</c:f>
            </c:numRef>
          </c:val>
        </c:ser>
        <c:ser>
          <c:idx val="1"/>
          <c:order val="1"/>
          <c:cat>
            <c:strRef>
              <c:f>'доходы-1 (4)'!$A$8:$A$19</c:f>
              <c:strCache>
                <c:ptCount val="11"/>
                <c:pt idx="0">
                  <c:v>Долговичский</c:v>
                </c:pt>
                <c:pt idx="1">
                  <c:v>Красногорский</c:v>
                </c:pt>
                <c:pt idx="2">
                  <c:v>Копачевский</c:v>
                </c:pt>
                <c:pt idx="3">
                  <c:v>Мазоловский</c:v>
                </c:pt>
                <c:pt idx="4">
                  <c:v>Мушинский</c:v>
                </c:pt>
                <c:pt idx="5">
                  <c:v>Саприновичский</c:v>
                </c:pt>
                <c:pt idx="6">
                  <c:v>Подсолтовский</c:v>
                </c:pt>
                <c:pt idx="7">
                  <c:v>Ракшинский</c:v>
                </c:pt>
                <c:pt idx="8">
                  <c:v>Селецкий</c:v>
                </c:pt>
                <c:pt idx="9">
                  <c:v>Ходосовский</c:v>
                </c:pt>
                <c:pt idx="10">
                  <c:v>Районный бюджет </c:v>
                </c:pt>
              </c:strCache>
            </c:strRef>
          </c:cat>
          <c:val>
            <c:numRef>
              <c:f>'доходы-1 (4)'!$C$8:$C$19</c:f>
            </c:numRef>
          </c:val>
        </c:ser>
        <c:ser>
          <c:idx val="2"/>
          <c:order val="2"/>
          <c:marker>
            <c:symbol val="none"/>
          </c:marker>
          <c:dLbls>
            <c:dLbl>
              <c:idx val="0"/>
              <c:layout>
                <c:manualLayout>
                  <c:x val="-1.4697441025070749E-3"/>
                  <c:y val="5.13480218091098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1757952820057031E-2"/>
                  <c:y val="4.24179310596994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7925137947635448E-2"/>
                  <c:y val="2.23252268735260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2046161537606933E-2"/>
                  <c:y val="2.232522687352600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3227696922564159E-2"/>
                  <c:y val="-2.45577495608786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0"/>
                  <c:y val="-5.94059405940594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3.086462615264968E-2"/>
                  <c:y val="-8.930090749410403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50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'доходы-1 (4)'!$A$8:$A$19</c:f>
              <c:strCache>
                <c:ptCount val="11"/>
                <c:pt idx="0">
                  <c:v>Долговичский</c:v>
                </c:pt>
                <c:pt idx="1">
                  <c:v>Красногорский</c:v>
                </c:pt>
                <c:pt idx="2">
                  <c:v>Копачевский</c:v>
                </c:pt>
                <c:pt idx="3">
                  <c:v>Мазоловский</c:v>
                </c:pt>
                <c:pt idx="4">
                  <c:v>Мушинский</c:v>
                </c:pt>
                <c:pt idx="5">
                  <c:v>Саприновичский</c:v>
                </c:pt>
                <c:pt idx="6">
                  <c:v>Подсолтовский</c:v>
                </c:pt>
                <c:pt idx="7">
                  <c:v>Ракшинский</c:v>
                </c:pt>
                <c:pt idx="8">
                  <c:v>Селецкий</c:v>
                </c:pt>
                <c:pt idx="9">
                  <c:v>Ходосовский</c:v>
                </c:pt>
                <c:pt idx="10">
                  <c:v>Районный бюджет </c:v>
                </c:pt>
              </c:strCache>
            </c:strRef>
          </c:cat>
          <c:val>
            <c:numRef>
              <c:f>'доходы-1 (4)'!$D$8:$D$19</c:f>
              <c:numCache>
                <c:formatCode>0.0%</c:formatCode>
                <c:ptCount val="11"/>
                <c:pt idx="0">
                  <c:v>0.161</c:v>
                </c:pt>
                <c:pt idx="1">
                  <c:v>0.55600000000000005</c:v>
                </c:pt>
                <c:pt idx="2">
                  <c:v>0.65900000000000003</c:v>
                </c:pt>
                <c:pt idx="3">
                  <c:v>0.63500000000000001</c:v>
                </c:pt>
                <c:pt idx="4">
                  <c:v>0.47899999999999998</c:v>
                </c:pt>
                <c:pt idx="5">
                  <c:v>0.501</c:v>
                </c:pt>
                <c:pt idx="6">
                  <c:v>0.72</c:v>
                </c:pt>
                <c:pt idx="7">
                  <c:v>0.57899999999999996</c:v>
                </c:pt>
                <c:pt idx="8">
                  <c:v>0.17899999999999999</c:v>
                </c:pt>
                <c:pt idx="9">
                  <c:v>0.57399999999999995</c:v>
                </c:pt>
                <c:pt idx="10">
                  <c:v>0.34699999999999998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axId val="79014144"/>
        <c:axId val="79020032"/>
      </c:radarChart>
      <c:catAx>
        <c:axId val="79014144"/>
        <c:scaling>
          <c:orientation val="minMax"/>
        </c:scaling>
        <c:delete val="0"/>
        <c:axPos val="b"/>
        <c:majorGridlines/>
        <c:majorTickMark val="none"/>
        <c:min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 sz="1500" baseline="0"/>
            </a:pPr>
            <a:endParaRPr lang="ru-RU"/>
          </a:p>
        </c:txPr>
        <c:crossAx val="79020032"/>
        <c:crosses val="autoZero"/>
        <c:auto val="1"/>
        <c:lblAlgn val="ctr"/>
        <c:lblOffset val="100"/>
        <c:noMultiLvlLbl val="0"/>
      </c:catAx>
      <c:valAx>
        <c:axId val="79020032"/>
        <c:scaling>
          <c:orientation val="minMax"/>
        </c:scaling>
        <c:delete val="0"/>
        <c:axPos val="l"/>
        <c:majorGridlines/>
        <c:numFmt formatCode="0.0%" sourceLinked="1"/>
        <c:majorTickMark val="none"/>
        <c:minorTickMark val="none"/>
        <c:tickLblPos val="nextTo"/>
        <c:txPr>
          <a:bodyPr/>
          <a:lstStyle/>
          <a:p>
            <a:pPr>
              <a:defRPr sz="1000" baseline="0">
                <a:solidFill>
                  <a:schemeClr val="bg1">
                    <a:lumMod val="85000"/>
                  </a:schemeClr>
                </a:solidFill>
              </a:defRPr>
            </a:pPr>
            <a:endParaRPr lang="ru-RU"/>
          </a:p>
        </c:txPr>
        <c:crossAx val="7901414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32195975503062"/>
          <c:y val="0.41181874907146043"/>
          <c:w val="0.71578324584426944"/>
          <c:h val="0.58818125092853957"/>
        </c:manualLayout>
      </c:layout>
      <c:doughnutChart>
        <c:varyColors val="1"/>
        <c:ser>
          <c:idx val="3"/>
          <c:order val="3"/>
          <c:explosion val="25"/>
          <c:dLbls>
            <c:dLbl>
              <c:idx val="0"/>
              <c:layout>
                <c:manualLayout>
                  <c:x val="-2.941646682653877E-2"/>
                  <c:y val="-8.77015182884748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"/>
                  <c:y val="-6.92640692640692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6666666666666666E-2"/>
                  <c:y val="-9.52380952380952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.1"/>
                  <c:y val="-6.92640692640692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9.166666666666666E-2"/>
                  <c:y val="-4.04040404040403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0.10277777777777777"/>
                  <c:y val="5.7720057720057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9.9999999999999992E-2"/>
                  <c:y val="4.04040404040404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50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декабрь!$A$13:$A$19</c:f>
              <c:strCache>
                <c:ptCount val="7"/>
                <c:pt idx="0">
                  <c:v>Общегосударственная деятельность</c:v>
                </c:pt>
                <c:pt idx="1">
                  <c:v>Национальная оборона</c:v>
                </c:pt>
                <c:pt idx="2">
                  <c:v>Судебная власть, правоохранительная деятельность и обеспечение безопасности</c:v>
                </c:pt>
                <c:pt idx="3">
                  <c:v>Национальная экономика</c:v>
                </c:pt>
                <c:pt idx="4">
                  <c:v>Охрана окружающей среды</c:v>
                </c:pt>
                <c:pt idx="5">
                  <c:v>Жилищно-коммунальные услуги и жилищное строительство</c:v>
                </c:pt>
                <c:pt idx="6">
                  <c:v>Социальная  сфера</c:v>
                </c:pt>
              </c:strCache>
            </c:strRef>
          </c:cat>
          <c:val>
            <c:numRef>
              <c:f>декабрь!$E$13:$E$19</c:f>
              <c:numCache>
                <c:formatCode>0.00%</c:formatCode>
                <c:ptCount val="7"/>
                <c:pt idx="0" formatCode="0.0%">
                  <c:v>8.4000000000000005E-2</c:v>
                </c:pt>
                <c:pt idx="1">
                  <c:v>1E-4</c:v>
                </c:pt>
                <c:pt idx="2">
                  <c:v>4.0000000000000001E-3</c:v>
                </c:pt>
                <c:pt idx="3" formatCode="0.0%">
                  <c:v>4.1000000000000002E-2</c:v>
                </c:pt>
                <c:pt idx="4" formatCode="0.0%">
                  <c:v>1E-3</c:v>
                </c:pt>
                <c:pt idx="5" formatCode="0.0%">
                  <c:v>0.129</c:v>
                </c:pt>
                <c:pt idx="6" formatCode="0.0%">
                  <c:v>0.74099999999999999</c:v>
                </c:pt>
              </c:numCache>
            </c:numRef>
          </c:val>
        </c:ser>
        <c:ser>
          <c:idx val="2"/>
          <c:order val="2"/>
          <c:explosion val="25"/>
          <c:cat>
            <c:strRef>
              <c:f>декабрь!$A$13:$A$19</c:f>
              <c:strCache>
                <c:ptCount val="7"/>
                <c:pt idx="0">
                  <c:v>Общегосударственная деятельность</c:v>
                </c:pt>
                <c:pt idx="1">
                  <c:v>Национальная оборона</c:v>
                </c:pt>
                <c:pt idx="2">
                  <c:v>Судебная власть, правоохранительная деятельность и обеспечение безопасности</c:v>
                </c:pt>
                <c:pt idx="3">
                  <c:v>Национальная экономика</c:v>
                </c:pt>
                <c:pt idx="4">
                  <c:v>Охрана окружающей среды</c:v>
                </c:pt>
                <c:pt idx="5">
                  <c:v>Жилищно-коммунальные услуги и жилищное строительство</c:v>
                </c:pt>
                <c:pt idx="6">
                  <c:v>Социальная  сфера</c:v>
                </c:pt>
              </c:strCache>
            </c:strRef>
          </c:cat>
          <c:val>
            <c:numRef>
              <c:f>декабрь!$D$13:$D$19</c:f>
            </c:numRef>
          </c:val>
        </c:ser>
        <c:ser>
          <c:idx val="1"/>
          <c:order val="1"/>
          <c:explosion val="25"/>
          <c:cat>
            <c:strRef>
              <c:f>декабрь!$A$13:$A$19</c:f>
              <c:strCache>
                <c:ptCount val="7"/>
                <c:pt idx="0">
                  <c:v>Общегосударственная деятельность</c:v>
                </c:pt>
                <c:pt idx="1">
                  <c:v>Национальная оборона</c:v>
                </c:pt>
                <c:pt idx="2">
                  <c:v>Судебная власть, правоохранительная деятельность и обеспечение безопасности</c:v>
                </c:pt>
                <c:pt idx="3">
                  <c:v>Национальная экономика</c:v>
                </c:pt>
                <c:pt idx="4">
                  <c:v>Охрана окружающей среды</c:v>
                </c:pt>
                <c:pt idx="5">
                  <c:v>Жилищно-коммунальные услуги и жилищное строительство</c:v>
                </c:pt>
                <c:pt idx="6">
                  <c:v>Социальная  сфера</c:v>
                </c:pt>
              </c:strCache>
            </c:strRef>
          </c:cat>
          <c:val>
            <c:numRef>
              <c:f>декабрь!$C$13:$C$19</c:f>
            </c:numRef>
          </c:val>
        </c:ser>
        <c:ser>
          <c:idx val="0"/>
          <c:order val="0"/>
          <c:explosion val="25"/>
          <c:cat>
            <c:strRef>
              <c:f>декабрь!$A$13:$A$19</c:f>
              <c:strCache>
                <c:ptCount val="7"/>
                <c:pt idx="0">
                  <c:v>Общегосударственная деятельность</c:v>
                </c:pt>
                <c:pt idx="1">
                  <c:v>Национальная оборона</c:v>
                </c:pt>
                <c:pt idx="2">
                  <c:v>Судебная власть, правоохранительная деятельность и обеспечение безопасности</c:v>
                </c:pt>
                <c:pt idx="3">
                  <c:v>Национальная экономика</c:v>
                </c:pt>
                <c:pt idx="4">
                  <c:v>Охрана окружающей среды</c:v>
                </c:pt>
                <c:pt idx="5">
                  <c:v>Жилищно-коммунальные услуги и жилищное строительство</c:v>
                </c:pt>
                <c:pt idx="6">
                  <c:v>Социальная  сфера</c:v>
                </c:pt>
              </c:strCache>
            </c:strRef>
          </c:cat>
          <c:val>
            <c:numRef>
              <c:f>декабрь!$B$13:$B$19</c:f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t"/>
      <c:layout>
        <c:manualLayout>
          <c:xMode val="edge"/>
          <c:yMode val="edge"/>
          <c:x val="1.9111788699481571E-2"/>
          <c:y val="1.5094264036051779E-2"/>
          <c:w val="0.97844313210848644"/>
          <c:h val="0.39139087802703909"/>
        </c:manualLayout>
      </c:layout>
      <c:overlay val="0"/>
      <c:spPr>
        <a:noFill/>
      </c:spPr>
      <c:txPr>
        <a:bodyPr/>
        <a:lstStyle/>
        <a:p>
          <a:pPr>
            <a:defRPr sz="1100" b="1" i="0" baseline="0"/>
          </a:pPr>
          <a:endParaRPr lang="ru-RU"/>
        </a:p>
      </c:txPr>
    </c:legend>
    <c:plotVisOnly val="1"/>
    <c:dispBlanksAs val="gap"/>
    <c:showDLblsOverMax val="0"/>
  </c:chart>
  <c:spPr>
    <a:ln>
      <a:solidFill>
        <a:schemeClr val="tx2">
          <a:lumMod val="50000"/>
        </a:schemeClr>
      </a:solidFill>
    </a:ln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2603542355953525E-2"/>
          <c:y val="6.382978723404255E-3"/>
          <c:w val="0.60183430054804998"/>
          <c:h val="0.95319148936170217"/>
        </c:manualLayout>
      </c:layout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-0.10618830430260368"/>
                  <c:y val="-8.79852571620036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8867442786666768E-2"/>
                  <c:y val="6.740660077064835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50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'пер-е'!$A$6:$A$14</c:f>
              <c:strCache>
                <c:ptCount val="9"/>
                <c:pt idx="0">
                  <c:v>Заработная плата рабочих и служащих</c:v>
                </c:pt>
                <c:pt idx="1">
                  <c:v>Взносы (отчисления) на социальное страхование</c:v>
                </c:pt>
                <c:pt idx="2">
                  <c:v>Лекарственные средства и изделия медицинского назначения</c:v>
                </c:pt>
                <c:pt idx="3">
                  <c:v>Продукты питания</c:v>
                </c:pt>
                <c:pt idx="4">
                  <c:v>Оплата коммунальных услуг</c:v>
                </c:pt>
                <c:pt idx="5">
                  <c:v>Трансферты населению</c:v>
                </c:pt>
                <c:pt idx="6">
                  <c:v>Субсидии </c:v>
                </c:pt>
                <c:pt idx="7">
                  <c:v>Капитальное строительство</c:v>
                </c:pt>
                <c:pt idx="8">
                  <c:v>Прочие расходы</c:v>
                </c:pt>
              </c:strCache>
            </c:strRef>
          </c:cat>
          <c:val>
            <c:numRef>
              <c:f>'пер-е'!$B$6:$B$14</c:f>
              <c:numCache>
                <c:formatCode>0.0%</c:formatCode>
                <c:ptCount val="9"/>
                <c:pt idx="0">
                  <c:v>0.43674273145076065</c:v>
                </c:pt>
                <c:pt idx="1">
                  <c:v>0.14804062523040623</c:v>
                </c:pt>
                <c:pt idx="2">
                  <c:v>1.8051561847182287E-2</c:v>
                </c:pt>
                <c:pt idx="3">
                  <c:v>2.6152645678193122E-2</c:v>
                </c:pt>
                <c:pt idx="4">
                  <c:v>0.11481604364816043</c:v>
                </c:pt>
                <c:pt idx="5">
                  <c:v>4.4554425028877583E-2</c:v>
                </c:pt>
                <c:pt idx="6">
                  <c:v>9.910848140775147E-2</c:v>
                </c:pt>
                <c:pt idx="7">
                  <c:v>1.5738283074049494E-2</c:v>
                </c:pt>
                <c:pt idx="8">
                  <c:v>9.6795202634618785E-2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2542309329095258"/>
          <c:y val="9.1439073819384056E-2"/>
          <c:w val="0.36388888888888887"/>
          <c:h val="0.76510051934997492"/>
        </c:manualLayout>
      </c:layout>
      <c:overlay val="0"/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6086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5401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162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453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179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595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711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0668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75516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1368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4893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427ACB-9636-4ABD-8320-122026759826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62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779912" y="116632"/>
            <a:ext cx="5256584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БЮЛЛЕТЕНЬ</a:t>
            </a:r>
          </a:p>
          <a:p>
            <a:pPr algn="ctr"/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 исполнении местных бюджетов </a:t>
            </a:r>
          </a:p>
          <a:p>
            <a:pPr algn="ctr"/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Мстиславского района</a:t>
            </a:r>
          </a:p>
          <a:p>
            <a:pPr algn="ctr"/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2018 </a:t>
            </a: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9473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776864" cy="792088"/>
          </a:xfrm>
        </p:spPr>
        <p:txBody>
          <a:bodyPr>
            <a:noAutofit/>
          </a:bodyPr>
          <a:lstStyle/>
          <a:p>
            <a:r>
              <a:rPr lang="ru-RU" sz="3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Исполнение бюджета </a:t>
            </a:r>
            <a:br>
              <a:rPr lang="ru-RU" sz="3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3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3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год </a:t>
            </a: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(тыс. рублей)</a:t>
            </a:r>
            <a:endParaRPr lang="ru-RU" sz="2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8701141"/>
              </p:ext>
            </p:extLst>
          </p:nvPr>
        </p:nvGraphicFramePr>
        <p:xfrm>
          <a:off x="251520" y="1268760"/>
          <a:ext cx="8712968" cy="52565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Лист" r:id="rId3" imgW="9829896" imgH="6010218" progId="Excel.Sheet.8">
                  <p:embed/>
                </p:oleObj>
              </mc:Choice>
              <mc:Fallback>
                <p:oleObj name="Лист" r:id="rId3" imgW="9829896" imgH="6010218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1520" y="1268760"/>
                        <a:ext cx="8712968" cy="52565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8785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820D1F6-787F-442D-9BEE-10493A920D66}" type="slidenum">
              <a:rPr lang="ru-RU" altLang="ru-RU" sz="1400" smtClean="0"/>
              <a:pPr eaLnBrk="1" hangingPunct="1"/>
              <a:t>3</a:t>
            </a:fld>
            <a:endParaRPr lang="ru-RU" altLang="ru-RU" sz="1400" smtClean="0"/>
          </a:p>
        </p:txBody>
      </p:sp>
      <p:sp>
        <p:nvSpPr>
          <p:cNvPr id="14339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8229600" cy="2857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2000" smtClean="0"/>
              <a:t/>
            </a:r>
            <a:br>
              <a:rPr lang="ru-RU" altLang="ru-RU" sz="2000" smtClean="0"/>
            </a:br>
            <a:r>
              <a:rPr lang="ru-RU" altLang="ru-RU" sz="2800" smtClean="0">
                <a:solidFill>
                  <a:schemeClr val="bg1"/>
                </a:solidFill>
              </a:rPr>
              <a:t>Структура собственных доходов бюджета Мстиславского района</a:t>
            </a:r>
          </a:p>
        </p:txBody>
      </p:sp>
      <p:graphicFrame>
        <p:nvGraphicFramePr>
          <p:cNvPr id="14340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04165043"/>
              </p:ext>
            </p:extLst>
          </p:nvPr>
        </p:nvGraphicFramePr>
        <p:xfrm>
          <a:off x="1454150" y="1412875"/>
          <a:ext cx="6308725" cy="5256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Лист" r:id="rId3" imgW="8563155" imgH="7134111" progId="Excel.Sheet.8">
                  <p:embed/>
                </p:oleObj>
              </mc:Choice>
              <mc:Fallback>
                <p:oleObj name="Лист" r:id="rId3" imgW="8563155" imgH="7134111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4150" y="1412875"/>
                        <a:ext cx="6308725" cy="5256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683568" y="476672"/>
            <a:ext cx="777686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доходов</a:t>
            </a:r>
            <a:r>
              <a:rPr lang="en-US" sz="25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5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консолидированного бюджета Мстиславского района</a:t>
            </a:r>
            <a:endParaRPr lang="ru-RU" sz="2500" dirty="0"/>
          </a:p>
        </p:txBody>
      </p:sp>
    </p:spTree>
    <p:extLst>
      <p:ext uri="{BB962C8B-B14F-4D97-AF65-F5344CB8AC3E}">
        <p14:creationId xmlns:p14="http://schemas.microsoft.com/office/powerpoint/2010/main" val="2180912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</a:t>
            </a: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 местных </a:t>
            </a: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бюджетов в реальном выражении</a:t>
            </a:r>
            <a:b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 сравнению с </a:t>
            </a:r>
            <a:r>
              <a:rPr lang="ru-RU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2017 </a:t>
            </a:r>
            <a:r>
              <a:rPr lang="ru-RU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годом)</a:t>
            </a:r>
            <a:endParaRPr lang="ru-RU" sz="2000" dirty="0">
              <a:solidFill>
                <a:srgbClr val="7030A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61809" y="6108591"/>
            <a:ext cx="81351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*Районный 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(без учета безвозмездных поступлений, передаваемых в другие бюджеты)</a:t>
            </a: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32850808"/>
              </p:ext>
            </p:extLst>
          </p:nvPr>
        </p:nvGraphicFramePr>
        <p:xfrm>
          <a:off x="561809" y="1052735"/>
          <a:ext cx="8330671" cy="5425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5403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собственных доходов в структуре доходов местных бюджетов</a:t>
            </a:r>
            <a:endParaRPr lang="ru-RU" sz="2000" dirty="0">
              <a:solidFill>
                <a:srgbClr val="7030A0"/>
              </a:solidFill>
            </a:endParaRP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87399332"/>
              </p:ext>
            </p:extLst>
          </p:nvPr>
        </p:nvGraphicFramePr>
        <p:xfrm>
          <a:off x="395536" y="980728"/>
          <a:ext cx="8640960" cy="568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6727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 консолидированного бюджета </a:t>
            </a: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Мстиславского района по </a:t>
            </a: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функциональной классификации расходов бюджета</a:t>
            </a:r>
            <a:endParaRPr lang="ru-RU" sz="2000" dirty="0">
              <a:solidFill>
                <a:srgbClr val="7030A0"/>
              </a:solidFill>
            </a:endParaRP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08768867"/>
              </p:ext>
            </p:extLst>
          </p:nvPr>
        </p:nvGraphicFramePr>
        <p:xfrm>
          <a:off x="395536" y="980728"/>
          <a:ext cx="8568952" cy="52919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28809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 </a:t>
            </a: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консолидированного бюджета            Мстиславского района по экономической </a:t>
            </a: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классификации </a:t>
            </a: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расходов </a:t>
            </a: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lang="ru-RU" sz="2000" dirty="0">
              <a:solidFill>
                <a:srgbClr val="7030A0"/>
              </a:solidFill>
            </a:endParaRP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38491122"/>
              </p:ext>
            </p:extLst>
          </p:nvPr>
        </p:nvGraphicFramePr>
        <p:xfrm>
          <a:off x="323528" y="1268760"/>
          <a:ext cx="8496944" cy="6264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06959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2035</TotalTime>
  <Words>111</Words>
  <Application>Microsoft Office PowerPoint</Application>
  <PresentationFormat>Экран (4:3)</PresentationFormat>
  <Paragraphs>35</Paragraphs>
  <Slides>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9" baseType="lpstr">
      <vt:lpstr>Тема Office</vt:lpstr>
      <vt:lpstr>Microsoft Excel 97-2003 Worksheet</vt:lpstr>
      <vt:lpstr>Презентация PowerPoint</vt:lpstr>
      <vt:lpstr>Исполнение бюджета  за 2018 год (тыс. рублей)</vt:lpstr>
      <vt:lpstr> Структура собственных доходов бюджета Мстиславского района</vt:lpstr>
      <vt:lpstr>Динамика доходов местных бюджетов в реальном выражении (по сравнению с 2017 годом)</vt:lpstr>
      <vt:lpstr>Доля собственных доходов в структуре доходов местных бюджетов</vt:lpstr>
      <vt:lpstr>Структура расходов консолидированного бюджета Мстиславского района по функциональной классификации расходов бюджета</vt:lpstr>
      <vt:lpstr>Структура расходов консолидированного бюджета            Мстиславского района по экономической классификации          расходов бюджета</vt:lpstr>
    </vt:vector>
  </TitlesOfParts>
  <Company>ГФУ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Сергеенко Елена</dc:creator>
  <cp:lastModifiedBy>Куксовская Елена</cp:lastModifiedBy>
  <cp:revision>116</cp:revision>
  <cp:lastPrinted>2019-02-05T07:31:59Z</cp:lastPrinted>
  <dcterms:created xsi:type="dcterms:W3CDTF">2016-07-18T07:02:46Z</dcterms:created>
  <dcterms:modified xsi:type="dcterms:W3CDTF">2019-02-05T12:37:49Z</dcterms:modified>
</cp:coreProperties>
</file>