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69" r:id="rId4"/>
    <p:sldId id="259" r:id="rId5"/>
    <p:sldId id="260" r:id="rId6"/>
    <p:sldId id="261" r:id="rId7"/>
    <p:sldId id="263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5767" autoAdjust="0"/>
  </p:normalViewPr>
  <p:slideViewPr>
    <p:cSldViewPr>
      <p:cViewPr varScale="1">
        <p:scale>
          <a:sx n="110" d="100"/>
          <a:sy n="110" d="100"/>
        </p:scale>
        <p:origin x="2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My%20Documents\&#1073;&#1102;&#1076;&#1078;&#1077;&#1090;&#1086;&#1086;&#1073;&#1088;&#1072;&#1079;&#1091;&#1102;&#1097;&#1080;&#1077;\&#1073;&#1102;&#1083;&#1083;&#1077;&#1090;&#1077;&#1085;&#1100;\2021\&#1103;&#1085;&#1074;&#1072;&#1088;&#1100;-&#1084;&#1072;&#1088;&#1090;\&#1103;&#1085;&#1074;&#1072;&#1088;&#1100;-&#1084;&#1072;&#1088;&#1090;%20202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My%20Documents\&#1073;&#1102;&#1076;&#1078;&#1077;&#1090;&#1086;&#1086;&#1073;&#1088;&#1072;&#1079;&#1091;&#1102;&#1097;&#1080;&#1077;\&#1073;&#1102;&#1083;&#1083;&#1077;&#1090;&#1077;&#1085;&#1100;\2021\&#1103;&#1085;&#1074;&#1072;&#1088;&#1100;-&#1084;&#1072;&#1088;&#1090;\&#1103;&#1085;&#1074;&#1072;&#1088;&#1100;-&#1084;&#1072;&#1088;&#1090;%202021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My%20Documents\&#1073;&#1102;&#1076;&#1078;&#1077;&#1090;&#1086;&#1086;&#1073;&#1088;&#1072;&#1079;&#1091;&#1102;&#1097;&#1080;&#1077;\&#1073;&#1102;&#1083;&#1083;&#1077;&#1090;&#1077;&#1085;&#1100;\2021\&#1103;&#1085;&#1074;&#1072;&#1088;&#1100;-&#1084;&#1072;&#1088;&#1090;\&#1103;&#1085;&#1074;&#1072;&#1088;&#1100;-&#1084;&#1072;&#1088;&#1090;%202021.xlsx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My%20Documents\&#1073;&#1102;&#1076;&#1078;&#1077;&#1090;&#1086;&#1086;&#1073;&#1088;&#1072;&#1079;&#1091;&#1102;&#1097;&#1080;&#1077;\&#1073;&#1102;&#1083;&#1083;&#1077;&#1090;&#1077;&#1085;&#1100;\2021\&#1103;&#1085;&#1074;&#1072;&#1088;&#1100;-&#1084;&#1072;&#1088;&#1090;\&#1103;&#1085;&#1074;&#1072;&#1088;&#1100;-&#1084;&#1072;&#1088;&#1090;%202021.xlsx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My%20Documents\&#1073;&#1102;&#1076;&#1078;&#1077;&#1090;&#1086;&#1086;&#1073;&#1088;&#1072;&#1079;&#1091;&#1102;&#1097;&#1080;&#1077;\&#1073;&#1102;&#1083;&#1083;&#1077;&#1090;&#1077;&#1085;&#1100;\2021\&#1103;&#1085;&#1074;&#1072;&#1088;&#1100;-&#1084;&#1072;&#1088;&#1090;\&#1103;&#1085;&#1074;&#1072;&#1088;&#1100;-&#1084;&#1072;&#1088;&#1090;%202021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552136878426744"/>
          <c:y val="0"/>
          <c:w val="0.62826971235960616"/>
          <c:h val="0.94929976809363048"/>
        </c:manualLayout>
      </c:layout>
      <c:pie3DChart>
        <c:varyColors val="1"/>
        <c:ser>
          <c:idx val="0"/>
          <c:order val="0"/>
          <c:explosion val="32"/>
          <c:dLbls>
            <c:dLbl>
              <c:idx val="0"/>
              <c:layout>
                <c:manualLayout>
                  <c:x val="9.5618451079941241E-2"/>
                  <c:y val="-0.12573239435961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447-4C60-9466-A9F8D6E38494}"/>
                </c:ext>
              </c:extLst>
            </c:dLbl>
            <c:dLbl>
              <c:idx val="1"/>
              <c:layout>
                <c:manualLayout>
                  <c:x val="0.15731192570733277"/>
                  <c:y val="4.35893914423487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47-4C60-9466-A9F8D6E38494}"/>
                </c:ext>
              </c:extLst>
            </c:dLbl>
            <c:dLbl>
              <c:idx val="2"/>
              <c:layout>
                <c:manualLayout>
                  <c:x val="3.6710753279346572E-2"/>
                  <c:y val="-0.20080781420179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447-4C60-9466-A9F8D6E38494}"/>
                </c:ext>
              </c:extLst>
            </c:dLbl>
            <c:dLbl>
              <c:idx val="3"/>
              <c:layout>
                <c:manualLayout>
                  <c:x val="0.10647688393438544"/>
                  <c:y val="-0.113004901412903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47-4C60-9466-A9F8D6E38494}"/>
                </c:ext>
              </c:extLst>
            </c:dLbl>
            <c:dLbl>
              <c:idx val="6"/>
              <c:layout>
                <c:manualLayout>
                  <c:x val="5.9357655136095158E-2"/>
                  <c:y val="1.8616683197376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447-4C60-9466-A9F8D6E38494}"/>
                </c:ext>
              </c:extLst>
            </c:dLbl>
            <c:dLbl>
              <c:idx val="7"/>
              <c:layout>
                <c:manualLayout>
                  <c:x val="8.8142169728783901E-2"/>
                  <c:y val="-0.144333150216688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447-4C60-9466-A9F8D6E38494}"/>
                </c:ext>
              </c:extLst>
            </c:dLbl>
            <c:dLbl>
              <c:idx val="8"/>
              <c:layout>
                <c:manualLayout>
                  <c:x val="8.1468117866066198E-2"/>
                  <c:y val="1.9719526338277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447-4C60-9466-A9F8D6E384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'Лист2 (2)'!$A$7:$A$10</c:f>
              <c:strCache>
                <c:ptCount val="4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Дотация</c:v>
                </c:pt>
                <c:pt idx="3">
                  <c:v>Субвенции и иные межбюджетные трансферты</c:v>
                </c:pt>
              </c:strCache>
            </c:strRef>
          </c:cat>
          <c:val>
            <c:numRef>
              <c:f>'Лист2 (2)'!$B$7:$B$10</c:f>
              <c:numCache>
                <c:formatCode>0.0%</c:formatCode>
                <c:ptCount val="4"/>
                <c:pt idx="0">
                  <c:v>0.33963112363919135</c:v>
                </c:pt>
                <c:pt idx="1">
                  <c:v>4.9742418351477448E-2</c:v>
                </c:pt>
                <c:pt idx="2">
                  <c:v>0.60283825816485237</c:v>
                </c:pt>
                <c:pt idx="3">
                  <c:v>7.7881998444788835E-3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447-4C60-9466-A9F8D6E384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166756771131835E-2"/>
          <c:y val="0.7059914523399442"/>
          <c:w val="0.62040375225266953"/>
          <c:h val="0.28213030247904591"/>
        </c:manualLayout>
      </c:layout>
      <c:overlay val="0"/>
      <c:txPr>
        <a:bodyPr/>
        <a:lstStyle/>
        <a:p>
          <a:pPr>
            <a:defRPr sz="15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(5)'!$B$8:$B$18</c:f>
            </c:numRef>
          </c:val>
          <c:extLst>
            <c:ext xmlns:c16="http://schemas.microsoft.com/office/drawing/2014/chart" uri="{C3380CC4-5D6E-409C-BE32-E72D297353CC}">
              <c16:uniqueId val="{00000000-2454-4875-962C-BCEF6697DB6F}"/>
            </c:ext>
          </c:extLst>
        </c:ser>
        <c:ser>
          <c:idx val="1"/>
          <c:order val="1"/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(5)'!$C$8:$C$18</c:f>
            </c:numRef>
          </c:val>
          <c:extLst>
            <c:ext xmlns:c16="http://schemas.microsoft.com/office/drawing/2014/chart" uri="{C3380CC4-5D6E-409C-BE32-E72D297353CC}">
              <c16:uniqueId val="{00000001-2454-4875-962C-BCEF6697DB6F}"/>
            </c:ext>
          </c:extLst>
        </c:ser>
        <c:ser>
          <c:idx val="2"/>
          <c:order val="2"/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(5)'!$D$8:$D$18</c:f>
            </c:numRef>
          </c:val>
          <c:extLst>
            <c:ext xmlns:c16="http://schemas.microsoft.com/office/drawing/2014/chart" uri="{C3380CC4-5D6E-409C-BE32-E72D297353CC}">
              <c16:uniqueId val="{00000002-2454-4875-962C-BCEF6697DB6F}"/>
            </c:ext>
          </c:extLst>
        </c:ser>
        <c:ser>
          <c:idx val="3"/>
          <c:order val="3"/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(5)'!$E$8:$E$18</c:f>
            </c:numRef>
          </c:val>
          <c:extLst>
            <c:ext xmlns:c16="http://schemas.microsoft.com/office/drawing/2014/chart" uri="{C3380CC4-5D6E-409C-BE32-E72D297353CC}">
              <c16:uniqueId val="{00000003-2454-4875-962C-BCEF6697DB6F}"/>
            </c:ext>
          </c:extLst>
        </c:ser>
        <c:ser>
          <c:idx val="4"/>
          <c:order val="4"/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(5)'!$F$8:$F$18</c:f>
            </c:numRef>
          </c:val>
          <c:extLst>
            <c:ext xmlns:c16="http://schemas.microsoft.com/office/drawing/2014/chart" uri="{C3380CC4-5D6E-409C-BE32-E72D297353CC}">
              <c16:uniqueId val="{00000004-2454-4875-962C-BCEF6697DB6F}"/>
            </c:ext>
          </c:extLst>
        </c:ser>
        <c:ser>
          <c:idx val="5"/>
          <c:order val="5"/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(5)'!$G$8:$G$18</c:f>
            </c:numRef>
          </c:val>
          <c:extLst>
            <c:ext xmlns:c16="http://schemas.microsoft.com/office/drawing/2014/chart" uri="{C3380CC4-5D6E-409C-BE32-E72D297353CC}">
              <c16:uniqueId val="{00000005-2454-4875-962C-BCEF6697DB6F}"/>
            </c:ext>
          </c:extLst>
        </c:ser>
        <c:ser>
          <c:idx val="6"/>
          <c:order val="6"/>
          <c:tx>
            <c:v>итого доходов</c:v>
          </c:tx>
          <c:spPr>
            <a:ln>
              <a:solidFill>
                <a:schemeClr val="accent1"/>
              </a:solidFill>
            </a:ln>
          </c:spPr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(5)'!$H$8:$H$18</c:f>
              <c:numCache>
                <c:formatCode>0.0%</c:formatCode>
                <c:ptCount val="10"/>
                <c:pt idx="0">
                  <c:v>0.89818659047261329</c:v>
                </c:pt>
                <c:pt idx="1">
                  <c:v>0.96453965210383585</c:v>
                </c:pt>
                <c:pt idx="2">
                  <c:v>0.87421982724285285</c:v>
                </c:pt>
                <c:pt idx="3">
                  <c:v>1.0513862564999756</c:v>
                </c:pt>
                <c:pt idx="4">
                  <c:v>1.0889638283351399</c:v>
                </c:pt>
                <c:pt idx="5">
                  <c:v>0.99890155291817351</c:v>
                </c:pt>
                <c:pt idx="6">
                  <c:v>0.65431273283026081</c:v>
                </c:pt>
                <c:pt idx="7">
                  <c:v>0.84174225694789562</c:v>
                </c:pt>
                <c:pt idx="8">
                  <c:v>1.0288144953646106</c:v>
                </c:pt>
                <c:pt idx="9">
                  <c:v>1.0260507720362293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454-4875-962C-BCEF6697DB6F}"/>
            </c:ext>
          </c:extLst>
        </c:ser>
        <c:ser>
          <c:idx val="7"/>
          <c:order val="7"/>
          <c:tx>
            <c:v>собственные доходы</c:v>
          </c:tx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(5)'!$I$8:$I$18</c:f>
              <c:numCache>
                <c:formatCode>0.0%</c:formatCode>
                <c:ptCount val="10"/>
                <c:pt idx="0">
                  <c:v>1.3391735085385896</c:v>
                </c:pt>
                <c:pt idx="1">
                  <c:v>1.0962125607170798</c:v>
                </c:pt>
                <c:pt idx="2">
                  <c:v>1.0276888393231882</c:v>
                </c:pt>
                <c:pt idx="3">
                  <c:v>0.97030177293045428</c:v>
                </c:pt>
                <c:pt idx="4">
                  <c:v>0.96041647288184706</c:v>
                </c:pt>
                <c:pt idx="5">
                  <c:v>1.2688716843841499</c:v>
                </c:pt>
                <c:pt idx="6">
                  <c:v>1.0242970687813446</c:v>
                </c:pt>
                <c:pt idx="7">
                  <c:v>1.2895177181041979</c:v>
                </c:pt>
                <c:pt idx="8">
                  <c:v>0.93021707979092749</c:v>
                </c:pt>
                <c:pt idx="9">
                  <c:v>0.93766624852324942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454-4875-962C-BCEF6697DB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490432"/>
        <c:axId val="185500416"/>
      </c:barChart>
      <c:catAx>
        <c:axId val="185490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5500416"/>
        <c:crosses val="autoZero"/>
        <c:auto val="1"/>
        <c:lblAlgn val="ctr"/>
        <c:lblOffset val="100"/>
        <c:noMultiLvlLbl val="0"/>
      </c:catAx>
      <c:valAx>
        <c:axId val="18550041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8549043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2794012989125242"/>
          <c:y val="5.2667865335730674E-2"/>
          <c:w val="0.51740933471824335"/>
          <c:h val="0.84434965314375077"/>
        </c:manualLayout>
      </c:layout>
      <c:radarChart>
        <c:radarStyle val="marker"/>
        <c:varyColors val="0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'доходы-1 (4)'!$A$8:$A$17</c:f>
              <c:strCache>
                <c:ptCount val="9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</c:strCache>
            </c:strRef>
          </c:cat>
          <c:val>
            <c:numRef>
              <c:f>'доходы-1 (4)'!$B$8:$B$17</c:f>
            </c:numRef>
          </c:val>
          <c:extLst>
            <c:ext xmlns:c16="http://schemas.microsoft.com/office/drawing/2014/chart" uri="{C3380CC4-5D6E-409C-BE32-E72D297353CC}">
              <c16:uniqueId val="{00000000-AC19-4C5B-B57B-0BDC3FCD7631}"/>
            </c:ext>
          </c:extLst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'доходы-1 (4)'!$A$8:$A$17</c:f>
              <c:strCache>
                <c:ptCount val="9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</c:strCache>
            </c:strRef>
          </c:cat>
          <c:val>
            <c:numRef>
              <c:f>'доходы-1 (4)'!$C$8:$C$17</c:f>
            </c:numRef>
          </c:val>
          <c:extLst>
            <c:ext xmlns:c16="http://schemas.microsoft.com/office/drawing/2014/chart" uri="{C3380CC4-5D6E-409C-BE32-E72D297353CC}">
              <c16:uniqueId val="{00000001-AC19-4C5B-B57B-0BDC3FCD7631}"/>
            </c:ext>
          </c:extLst>
        </c:ser>
        <c:ser>
          <c:idx val="2"/>
          <c:order val="2"/>
          <c:marker>
            <c:symbol val="none"/>
          </c:marker>
          <c:dLbls>
            <c:dLbl>
              <c:idx val="0"/>
              <c:layout>
                <c:manualLayout>
                  <c:x val="-2.6379572523562147E-3"/>
                  <c:y val="-2.09765849309916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C19-4C5B-B57B-0BDC3FCD7631}"/>
                </c:ext>
              </c:extLst>
            </c:dLbl>
            <c:dLbl>
              <c:idx val="1"/>
              <c:layout>
                <c:manualLayout>
                  <c:x val="7.9915559316408091E-2"/>
                  <c:y val="-7.18193293114687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19-4C5B-B57B-0BDC3FCD7631}"/>
                </c:ext>
              </c:extLst>
            </c:dLbl>
            <c:dLbl>
              <c:idx val="2"/>
              <c:layout>
                <c:manualLayout>
                  <c:x val="7.7620854914280862E-2"/>
                  <c:y val="2.9119254487118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C19-4C5B-B57B-0BDC3FCD7631}"/>
                </c:ext>
              </c:extLst>
            </c:dLbl>
            <c:dLbl>
              <c:idx val="3"/>
              <c:layout>
                <c:manualLayout>
                  <c:x val="5.508243375195869E-2"/>
                  <c:y val="5.07291358523750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C19-4C5B-B57B-0BDC3FCD7631}"/>
                </c:ext>
              </c:extLst>
            </c:dLbl>
            <c:dLbl>
              <c:idx val="4"/>
              <c:layout>
                <c:manualLayout>
                  <c:x val="8.889054793093068E-2"/>
                  <c:y val="0.121409870121525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C19-4C5B-B57B-0BDC3FCD7631}"/>
                </c:ext>
              </c:extLst>
            </c:dLbl>
            <c:dLbl>
              <c:idx val="5"/>
              <c:layout>
                <c:manualLayout>
                  <c:x val="-5.371690010111848E-2"/>
                  <c:y val="-1.46359239870268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C19-4C5B-B57B-0BDC3FCD7631}"/>
                </c:ext>
              </c:extLst>
            </c:dLbl>
            <c:dLbl>
              <c:idx val="6"/>
              <c:layout>
                <c:manualLayout>
                  <c:x val="-3.3167078023326718E-2"/>
                  <c:y val="2.4205476499933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C19-4C5B-B57B-0BDC3FCD7631}"/>
                </c:ext>
              </c:extLst>
            </c:dLbl>
            <c:dLbl>
              <c:idx val="7"/>
              <c:layout>
                <c:manualLayout>
                  <c:x val="-6.2063275273830383E-2"/>
                  <c:y val="4.2493103175952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C19-4C5B-B57B-0BDC3FCD7631}"/>
                </c:ext>
              </c:extLst>
            </c:dLbl>
            <c:dLbl>
              <c:idx val="8"/>
              <c:layout>
                <c:manualLayout>
                  <c:x val="-0.17166333142932128"/>
                  <c:y val="-9.0843319952401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C19-4C5B-B57B-0BDC3FCD76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 i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'доходы-1 (4)'!$A$8:$A$17</c:f>
              <c:strCache>
                <c:ptCount val="9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</c:strCache>
            </c:strRef>
          </c:cat>
          <c:val>
            <c:numRef>
              <c:f>'доходы-1 (4)'!$D$8:$D$17</c:f>
              <c:numCache>
                <c:formatCode>0.0%</c:formatCode>
                <c:ptCount val="9"/>
                <c:pt idx="0">
                  <c:v>1</c:v>
                </c:pt>
                <c:pt idx="1">
                  <c:v>0.69224724986904129</c:v>
                </c:pt>
                <c:pt idx="2">
                  <c:v>0.6599075975359342</c:v>
                </c:pt>
                <c:pt idx="3">
                  <c:v>0.72555250613895705</c:v>
                </c:pt>
                <c:pt idx="4">
                  <c:v>0.58525345622119818</c:v>
                </c:pt>
                <c:pt idx="5">
                  <c:v>0.95637863346155361</c:v>
                </c:pt>
                <c:pt idx="6">
                  <c:v>0.89287827973959366</c:v>
                </c:pt>
                <c:pt idx="7">
                  <c:v>0.81688742855187046</c:v>
                </c:pt>
                <c:pt idx="8">
                  <c:v>0.38080532850427912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C19-4C5B-B57B-0BDC3FCD763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85074432"/>
        <c:axId val="185087872"/>
      </c:radarChart>
      <c:catAx>
        <c:axId val="185074432"/>
        <c:scaling>
          <c:orientation val="minMax"/>
        </c:scaling>
        <c:delete val="0"/>
        <c:axPos val="b"/>
        <c:majorGridlines/>
        <c:numFmt formatCode="General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 baseline="0"/>
            </a:pPr>
            <a:endParaRPr lang="ru-RU"/>
          </a:p>
        </c:txPr>
        <c:crossAx val="185087872"/>
        <c:crosses val="autoZero"/>
        <c:auto val="1"/>
        <c:lblAlgn val="ctr"/>
        <c:lblOffset val="100"/>
        <c:noMultiLvlLbl val="0"/>
      </c:catAx>
      <c:valAx>
        <c:axId val="18508787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/>
          <a:lstStyle/>
          <a:p>
            <a:pPr>
              <a:defRPr sz="500" baseline="0">
                <a:solidFill>
                  <a:schemeClr val="bg1">
                    <a:lumMod val="85000"/>
                  </a:schemeClr>
                </a:solidFill>
              </a:defRPr>
            </a:pPr>
            <a:endParaRPr lang="ru-RU"/>
          </a:p>
        </c:txPr>
        <c:crossAx val="18507443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199403241344383"/>
          <c:y val="0"/>
          <c:w val="0.62826971235960616"/>
          <c:h val="0.94929976809363048"/>
        </c:manualLayout>
      </c:layout>
      <c:pie3DChart>
        <c:varyColors val="1"/>
        <c:ser>
          <c:idx val="0"/>
          <c:order val="0"/>
          <c:explosion val="32"/>
          <c:dLbls>
            <c:dLbl>
              <c:idx val="0"/>
              <c:layout>
                <c:manualLayout>
                  <c:x val="-4.9106354885312268E-3"/>
                  <c:y val="-9.90063427023381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299-461E-AB07-7939CC7AC29C}"/>
                </c:ext>
              </c:extLst>
            </c:dLbl>
            <c:dLbl>
              <c:idx val="1"/>
              <c:layout>
                <c:manualLayout>
                  <c:x val="0.11988777515480355"/>
                  <c:y val="-0.144563793325140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299-461E-AB07-7939CC7AC29C}"/>
                </c:ext>
              </c:extLst>
            </c:dLbl>
            <c:dLbl>
              <c:idx val="2"/>
              <c:layout>
                <c:manualLayout>
                  <c:x val="0.10196654557533842"/>
                  <c:y val="5.47089440571860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299-461E-AB07-7939CC7AC29C}"/>
                </c:ext>
              </c:extLst>
            </c:dLbl>
            <c:dLbl>
              <c:idx val="6"/>
              <c:layout>
                <c:manualLayout>
                  <c:x val="5.9357655136095158E-2"/>
                  <c:y val="1.8616683197376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299-461E-AB07-7939CC7AC29C}"/>
                </c:ext>
              </c:extLst>
            </c:dLbl>
            <c:dLbl>
              <c:idx val="7"/>
              <c:layout>
                <c:manualLayout>
                  <c:x val="8.8142169728783901E-2"/>
                  <c:y val="-0.144333150216688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299-461E-AB07-7939CC7AC29C}"/>
                </c:ext>
              </c:extLst>
            </c:dLbl>
            <c:dLbl>
              <c:idx val="8"/>
              <c:layout>
                <c:manualLayout>
                  <c:x val="8.1468117866066198E-2"/>
                  <c:y val="1.9719526338277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299-461E-AB07-7939CC7AC2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'Лист2 (3)'!$A$7:$A$11</c:f>
              <c:strCache>
                <c:ptCount val="5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Охрана окружающей среды</c:v>
                </c:pt>
                <c:pt idx="3">
                  <c:v>Жилищно-коммунальные услуги и жилищное строительство</c:v>
                </c:pt>
                <c:pt idx="4">
                  <c:v>Социальная  сфера</c:v>
                </c:pt>
              </c:strCache>
            </c:strRef>
          </c:cat>
          <c:val>
            <c:numRef>
              <c:f>'Лист2 (3)'!$B$7:$B$11</c:f>
              <c:numCache>
                <c:formatCode>0.0%</c:formatCode>
                <c:ptCount val="5"/>
                <c:pt idx="0">
                  <c:v>0.114</c:v>
                </c:pt>
                <c:pt idx="1">
                  <c:v>0.02</c:v>
                </c:pt>
                <c:pt idx="2">
                  <c:v>1E-3</c:v>
                </c:pt>
                <c:pt idx="3">
                  <c:v>2.9000000000000001E-2</c:v>
                </c:pt>
                <c:pt idx="4">
                  <c:v>0.83599999999999997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299-461E-AB07-7939CC7AC2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1500" b="1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4849658960589224E-2"/>
          <c:y val="6.1527815881607315E-3"/>
          <c:w val="0.6406153760087272"/>
          <c:h val="0.96414759201611422"/>
        </c:manualLayout>
      </c:layout>
      <c:pie3DChart>
        <c:varyColors val="1"/>
        <c:ser>
          <c:idx val="0"/>
          <c:order val="0"/>
          <c:explosion val="42"/>
          <c:dPt>
            <c:idx val="0"/>
            <c:bubble3D val="0"/>
            <c:explosion val="23"/>
            <c:extLst>
              <c:ext xmlns:c16="http://schemas.microsoft.com/office/drawing/2014/chart" uri="{C3380CC4-5D6E-409C-BE32-E72D297353CC}">
                <c16:uniqueId val="{00000001-107B-4B95-95F7-51841F805097}"/>
              </c:ext>
            </c:extLst>
          </c:dPt>
          <c:dLbls>
            <c:dLbl>
              <c:idx val="0"/>
              <c:layout>
                <c:manualLayout>
                  <c:x val="-0.1505398968905296"/>
                  <c:y val="-0.101711506779986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07B-4B95-95F7-51841F805097}"/>
                </c:ext>
              </c:extLst>
            </c:dLbl>
            <c:dLbl>
              <c:idx val="1"/>
              <c:layout>
                <c:manualLayout>
                  <c:x val="0.11433114741816122"/>
                  <c:y val="-0.133449087228007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07B-4B95-95F7-51841F805097}"/>
                </c:ext>
              </c:extLst>
            </c:dLbl>
            <c:dLbl>
              <c:idx val="4"/>
              <c:layout>
                <c:manualLayout>
                  <c:x val="9.087465898684681E-2"/>
                  <c:y val="3.69420526425944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07B-4B95-95F7-51841F805097}"/>
                </c:ext>
              </c:extLst>
            </c:dLbl>
            <c:dLbl>
              <c:idx val="5"/>
              <c:layout>
                <c:manualLayout>
                  <c:x val="-3.9892630964980441E-2"/>
                  <c:y val="-0.138785021668037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07B-4B95-95F7-51841F805097}"/>
                </c:ext>
              </c:extLst>
            </c:dLbl>
            <c:dLbl>
              <c:idx val="6"/>
              <c:layout>
                <c:manualLayout>
                  <c:x val="5.4911388803600317E-2"/>
                  <c:y val="-9.44911510807106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07B-4B95-95F7-51841F805097}"/>
                </c:ext>
              </c:extLst>
            </c:dLbl>
            <c:dLbl>
              <c:idx val="7"/>
              <c:layout>
                <c:manualLayout>
                  <c:x val="0.13523463957256845"/>
                  <c:y val="-8.7276990951176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07B-4B95-95F7-51841F805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Лист2!$A$7:$A$15</c15:sqref>
                  </c15:fullRef>
                </c:ext>
              </c:extLst>
              <c:f>(Лист2!$A$7:$A$13,Лист2!$A$15)</c:f>
              <c:strCache>
                <c:ptCount val="8"/>
                <c:pt idx="0">
                  <c:v>Заработная плата рабочих и служащих</c:v>
                </c:pt>
                <c:pt idx="1">
                  <c:v>Взносы (отчисления) на социальное страхование</c:v>
                </c:pt>
                <c:pt idx="2">
                  <c:v>Лекарственные средства и изделия медицинского назначения</c:v>
                </c:pt>
                <c:pt idx="3">
                  <c:v>Продукты питания</c:v>
                </c:pt>
                <c:pt idx="4">
                  <c:v>Оплата коммунальных услуг</c:v>
                </c:pt>
                <c:pt idx="5">
                  <c:v>Трансферты населению</c:v>
                </c:pt>
                <c:pt idx="6">
                  <c:v>Субсидии </c:v>
                </c:pt>
                <c:pt idx="7">
                  <c:v>Прочие расходы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Лист2!$B$7:$B$15</c15:sqref>
                  </c15:fullRef>
                </c:ext>
              </c:extLst>
              <c:f>(Лист2!$B$7:$B$13,Лист2!$B$15)</c:f>
              <c:numCache>
                <c:formatCode>0.0%</c:formatCode>
                <c:ptCount val="8"/>
                <c:pt idx="0">
                  <c:v>0.52823453087809447</c:v>
                </c:pt>
                <c:pt idx="1">
                  <c:v>0.18001172912173369</c:v>
                </c:pt>
                <c:pt idx="2">
                  <c:v>1.8410639559363104E-2</c:v>
                </c:pt>
                <c:pt idx="3">
                  <c:v>1.5006723837184323E-2</c:v>
                </c:pt>
                <c:pt idx="4">
                  <c:v>0.16704331611916445</c:v>
                </c:pt>
                <c:pt idx="5">
                  <c:v>2.7958273542022908E-2</c:v>
                </c:pt>
                <c:pt idx="6">
                  <c:v>2.8163425762822554E-2</c:v>
                </c:pt>
                <c:pt idx="7">
                  <c:v>3.5171361179614433E-2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07B-4B95-95F7-51841F805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6136345043868261"/>
          <c:y val="4.0224542936363177E-2"/>
          <c:w val="0.3346014299936646"/>
          <c:h val="0.88915005161629856"/>
        </c:manualLayout>
      </c:layout>
      <c:overlay val="0"/>
      <c:txPr>
        <a:bodyPr/>
        <a:lstStyle/>
        <a:p>
          <a:pPr>
            <a:defRPr sz="1300" b="1" i="1" baseline="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08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401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162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45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79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595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71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668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55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368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893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62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779912" y="116632"/>
            <a:ext cx="5256584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БЮЛЛЕТЕНЬ</a:t>
            </a:r>
          </a:p>
          <a:p>
            <a:pPr algn="ctr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исполнении местных бюджетов </a:t>
            </a:r>
          </a:p>
          <a:p>
            <a:pPr algn="ctr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Мстиславского района</a:t>
            </a:r>
          </a:p>
          <a:p>
            <a:pPr algn="ctr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январь-март 2021 года</a:t>
            </a:r>
          </a:p>
        </p:txBody>
      </p:sp>
    </p:spTree>
    <p:extLst>
      <p:ext uri="{BB962C8B-B14F-4D97-AF65-F5344CB8AC3E}">
        <p14:creationId xmlns:p14="http://schemas.microsoft.com/office/powerpoint/2010/main" val="1619473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776864" cy="792088"/>
          </a:xfrm>
        </p:spPr>
        <p:txBody>
          <a:bodyPr>
            <a:noAutofit/>
          </a:bodyPr>
          <a:lstStyle/>
          <a:p>
            <a:r>
              <a:rPr lang="ru-RU" sz="3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Исполнение бюджета </a:t>
            </a:r>
            <a:br>
              <a:rPr lang="ru-RU" sz="3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 январь –март 2021 года 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(тыс. рублей)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AA025BB-B994-447F-BB74-BA22B8CCCE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268761"/>
            <a:ext cx="8928992" cy="5321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856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20D1F6-787F-442D-9BEE-10493A920D66}" type="slidenum">
              <a:rPr lang="ru-RU" altLang="ru-RU" sz="1400" smtClean="0"/>
              <a:pPr eaLnBrk="1" hangingPunct="1"/>
              <a:t>3</a:t>
            </a:fld>
            <a:endParaRPr lang="ru-RU" altLang="ru-RU" sz="1400"/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8229600" cy="28575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ru-RU" altLang="ru-RU" sz="2000"/>
            </a:br>
            <a:r>
              <a:rPr lang="ru-RU" altLang="ru-RU" sz="2800">
                <a:solidFill>
                  <a:schemeClr val="bg1"/>
                </a:solidFill>
              </a:rPr>
              <a:t>Структура собственных доходов бюджета Мстиславского района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476672"/>
            <a:ext cx="777686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5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</a:t>
            </a:r>
            <a:r>
              <a:rPr lang="en-US" sz="25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консолидированного бюджета Мстиславского района</a:t>
            </a:r>
            <a:endParaRPr lang="ru-RU" sz="25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8842122"/>
              </p:ext>
            </p:extLst>
          </p:nvPr>
        </p:nvGraphicFramePr>
        <p:xfrm>
          <a:off x="179512" y="1407130"/>
          <a:ext cx="8784976" cy="5118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0912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доходов местных бюджетов в реальном выражении</a:t>
            </a:r>
            <a:b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сравнению с аналогичным периодом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г.)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1809" y="6108591"/>
            <a:ext cx="813511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*Районный  бюджет (без учета безвозмездных поступлений, передаваемых в другие бюджеты)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118663"/>
              </p:ext>
            </p:extLst>
          </p:nvPr>
        </p:nvGraphicFramePr>
        <p:xfrm>
          <a:off x="107504" y="1124744"/>
          <a:ext cx="885698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403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Доля собственных доходов в структуре доходов местных бюджетов</a:t>
            </a:r>
            <a:endParaRPr lang="ru-RU" sz="2000" dirty="0">
              <a:solidFill>
                <a:srgbClr val="7030A0"/>
              </a:solidFill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00000000-0008-0000-02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6990908"/>
              </p:ext>
            </p:extLst>
          </p:nvPr>
        </p:nvGraphicFramePr>
        <p:xfrm>
          <a:off x="395536" y="836712"/>
          <a:ext cx="8291264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727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Мстиславского района по функциональной классификации расходов бюджета</a:t>
            </a:r>
            <a:endParaRPr lang="ru-RU" sz="2000" dirty="0">
              <a:solidFill>
                <a:srgbClr val="7030A0"/>
              </a:solidFill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103057"/>
              </p:ext>
            </p:extLst>
          </p:nvPr>
        </p:nvGraphicFramePr>
        <p:xfrm>
          <a:off x="179512" y="695324"/>
          <a:ext cx="8784975" cy="59740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8809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           Мстиславского района по экономической классификации          расходов бюджета</a:t>
            </a:r>
            <a:endParaRPr lang="ru-RU" sz="2000" dirty="0">
              <a:solidFill>
                <a:srgbClr val="7030A0"/>
              </a:solidFill>
            </a:endParaRP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9474164"/>
              </p:ext>
            </p:extLst>
          </p:nvPr>
        </p:nvGraphicFramePr>
        <p:xfrm>
          <a:off x="323528" y="1576387"/>
          <a:ext cx="8568951" cy="5164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69594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2490</TotalTime>
  <Words>94</Words>
  <Application>Microsoft Office PowerPoint</Application>
  <PresentationFormat>Экран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Презентация PowerPoint</vt:lpstr>
      <vt:lpstr>Исполнение бюджета  за январь –март 2021 года (тыс. рублей)</vt:lpstr>
      <vt:lpstr> Структура собственных доходов бюджета Мстиславского района</vt:lpstr>
      <vt:lpstr>Динамика доходов местных бюджетов в реальном выражении (по сравнению с аналогичным периодом 2020 г.)</vt:lpstr>
      <vt:lpstr>Доля собственных доходов в структуре доходов местных бюджетов</vt:lpstr>
      <vt:lpstr>Структура расходов консолидированного бюджета Мстиславского района по функциональной классификации расходов бюджета</vt:lpstr>
      <vt:lpstr>Структура расходов консолидированного бюджета            Мстиславского района по экономической классификации          расходов бюджета</vt:lpstr>
    </vt:vector>
  </TitlesOfParts>
  <Company>ГФУ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Сергеенко Елена</dc:creator>
  <cp:lastModifiedBy>Куксовская Елена Анатольевна</cp:lastModifiedBy>
  <cp:revision>141</cp:revision>
  <cp:lastPrinted>2019-02-05T07:31:59Z</cp:lastPrinted>
  <dcterms:created xsi:type="dcterms:W3CDTF">2016-07-18T07:02:46Z</dcterms:created>
  <dcterms:modified xsi:type="dcterms:W3CDTF">2022-02-10T08:27:01Z</dcterms:modified>
</cp:coreProperties>
</file>