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ppt/charts/chart5.xml" ContentType="application/vnd.openxmlformats-officedocument.drawingml.chart+xml"/>
  <Override PartName="/ppt/theme/themeOverride5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7" r:id="rId2"/>
    <p:sldId id="257" r:id="rId3"/>
    <p:sldId id="269" r:id="rId4"/>
    <p:sldId id="259" r:id="rId5"/>
    <p:sldId id="260" r:id="rId6"/>
    <p:sldId id="261" r:id="rId7"/>
    <p:sldId id="263" r:id="rId8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55" autoAdjust="0"/>
    <p:restoredTop sz="95767" autoAdjust="0"/>
  </p:normalViewPr>
  <p:slideViewPr>
    <p:cSldViewPr>
      <p:cViewPr varScale="1">
        <p:scale>
          <a:sx n="110" d="100"/>
          <a:sy n="110" d="100"/>
        </p:scale>
        <p:origin x="1242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D:\&#1052;&#1086;&#1080;%20&#1076;&#1086;&#1082;&#1091;&#1084;&#1077;&#1085;&#1090;&#1099;\My%20Documents\&#1073;&#1102;&#1076;&#1078;&#1077;&#1090;&#1086;&#1086;&#1073;&#1088;&#1072;&#1079;&#1091;&#1102;&#1097;&#1080;&#1077;\&#1073;&#1102;&#1083;&#1083;&#1077;&#1090;&#1077;&#1085;&#1100;\2021\&#1103;&#1085;&#1074;&#1072;&#1088;&#1100;-&#1080;&#1102;&#1085;&#1100;\&#1103;&#1085;&#1074;&#1072;&#1088;&#1100;-&#1080;&#1102;&#1085;&#1100;%202021.xlsx" TargetMode="External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file:///D:\&#1052;&#1086;&#1080;%20&#1076;&#1086;&#1082;&#1091;&#1084;&#1077;&#1085;&#1090;&#1099;\My%20Documents\&#1073;&#1102;&#1076;&#1078;&#1077;&#1090;&#1086;&#1086;&#1073;&#1088;&#1072;&#1079;&#1091;&#1102;&#1097;&#1080;&#1077;\&#1073;&#1102;&#1083;&#1083;&#1077;&#1090;&#1077;&#1085;&#1100;\2021\&#1103;&#1085;&#1074;&#1072;&#1088;&#1100;-&#1080;&#1102;&#1085;&#1100;\&#1103;&#1085;&#1074;&#1072;&#1088;&#1100;-&#1080;&#1102;&#1085;&#1100;%202021.xlsx" TargetMode="External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file:///D:\&#1052;&#1086;&#1080;%20&#1076;&#1086;&#1082;&#1091;&#1084;&#1077;&#1085;&#1090;&#1099;\My%20Documents\&#1073;&#1102;&#1076;&#1078;&#1077;&#1090;&#1086;&#1086;&#1073;&#1088;&#1072;&#1079;&#1091;&#1102;&#1097;&#1080;&#1077;\&#1073;&#1102;&#1083;&#1083;&#1077;&#1090;&#1077;&#1085;&#1100;\2021\&#1103;&#1085;&#1074;&#1072;&#1088;&#1100;-&#1080;&#1102;&#1085;&#1100;\&#1103;&#1085;&#1074;&#1072;&#1088;&#1100;-&#1080;&#1102;&#1085;&#1100;%202021.xlsx" TargetMode="External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oleObject" Target="file:///D:\&#1052;&#1086;&#1080;%20&#1076;&#1086;&#1082;&#1091;&#1084;&#1077;&#1085;&#1090;&#1099;\My%20Documents\&#1073;&#1102;&#1076;&#1078;&#1077;&#1090;&#1086;&#1086;&#1073;&#1088;&#1072;&#1079;&#1091;&#1102;&#1097;&#1080;&#1077;\&#1073;&#1102;&#1083;&#1083;&#1077;&#1090;&#1077;&#1085;&#1100;\2021\&#1103;&#1085;&#1074;&#1072;&#1088;&#1100;-&#1080;&#1102;&#1085;&#1100;\&#1103;&#1085;&#1074;&#1072;&#1088;&#1100;-&#1080;&#1102;&#1085;&#1100;%202021.xlsx" TargetMode="External"/><Relationship Id="rId1" Type="http://schemas.openxmlformats.org/officeDocument/2006/relationships/themeOverride" Target="../theme/themeOverride4.xm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oleObject" Target="file:///D:\&#1052;&#1086;&#1080;%20&#1076;&#1086;&#1082;&#1091;&#1084;&#1077;&#1085;&#1090;&#1099;\My%20Documents\&#1073;&#1102;&#1076;&#1078;&#1077;&#1090;&#1086;&#1086;&#1073;&#1088;&#1072;&#1079;&#1091;&#1102;&#1097;&#1080;&#1077;\&#1073;&#1102;&#1083;&#1083;&#1077;&#1090;&#1077;&#1085;&#1100;\2021\&#1103;&#1085;&#1074;&#1072;&#1088;&#1100;-&#1080;&#1102;&#1085;&#1100;\&#1103;&#1085;&#1074;&#1072;&#1088;&#1100;-&#1080;&#1102;&#1085;&#1100;%202021.xlsx" TargetMode="External"/><Relationship Id="rId1" Type="http://schemas.openxmlformats.org/officeDocument/2006/relationships/themeOverride" Target="../theme/themeOverride5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30"/>
      <c:rotY val="5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7552136878426744"/>
          <c:y val="0"/>
          <c:w val="0.62826971235960616"/>
          <c:h val="0.94929976809363048"/>
        </c:manualLayout>
      </c:layout>
      <c:pie3DChart>
        <c:varyColors val="1"/>
        <c:ser>
          <c:idx val="0"/>
          <c:order val="0"/>
          <c:explosion val="32"/>
          <c:dLbls>
            <c:dLbl>
              <c:idx val="0"/>
              <c:layout>
                <c:manualLayout>
                  <c:x val="9.5618451079941241E-2"/>
                  <c:y val="-0.1257323943596105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9B91-4907-B3CB-0B914A5302B1}"/>
                </c:ext>
              </c:extLst>
            </c:dLbl>
            <c:dLbl>
              <c:idx val="1"/>
              <c:layout>
                <c:manualLayout>
                  <c:x val="0.15731192570733277"/>
                  <c:y val="4.358939144234877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9B91-4907-B3CB-0B914A5302B1}"/>
                </c:ext>
              </c:extLst>
            </c:dLbl>
            <c:dLbl>
              <c:idx val="2"/>
              <c:layout>
                <c:manualLayout>
                  <c:x val="3.6710753279346572E-2"/>
                  <c:y val="-0.200807814201798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9B91-4907-B3CB-0B914A5302B1}"/>
                </c:ext>
              </c:extLst>
            </c:dLbl>
            <c:dLbl>
              <c:idx val="3"/>
              <c:layout>
                <c:manualLayout>
                  <c:x val="0.10647688393438544"/>
                  <c:y val="-0.1130049014129032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9B91-4907-B3CB-0B914A5302B1}"/>
                </c:ext>
              </c:extLst>
            </c:dLbl>
            <c:dLbl>
              <c:idx val="6"/>
              <c:layout>
                <c:manualLayout>
                  <c:x val="5.9357655136095158E-2"/>
                  <c:y val="1.861668319737667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9B91-4907-B3CB-0B914A5302B1}"/>
                </c:ext>
              </c:extLst>
            </c:dLbl>
            <c:dLbl>
              <c:idx val="7"/>
              <c:layout>
                <c:manualLayout>
                  <c:x val="8.8142169728783901E-2"/>
                  <c:y val="-0.1443331502166880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9B91-4907-B3CB-0B914A5302B1}"/>
                </c:ext>
              </c:extLst>
            </c:dLbl>
            <c:dLbl>
              <c:idx val="8"/>
              <c:layout>
                <c:manualLayout>
                  <c:x val="8.1468117866066198E-2"/>
                  <c:y val="1.971952633827748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9B91-4907-B3CB-0B914A5302B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 b="1" i="0" baseline="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'Лист2 (2)'!$A$7:$A$10</c:f>
              <c:strCache>
                <c:ptCount val="4"/>
                <c:pt idx="0">
                  <c:v>Налоговые доходы</c:v>
                </c:pt>
                <c:pt idx="1">
                  <c:v>Неналоговые доходы</c:v>
                </c:pt>
                <c:pt idx="2">
                  <c:v>Дотация</c:v>
                </c:pt>
                <c:pt idx="3">
                  <c:v>Субвенции и иные межбюджетные трансферты</c:v>
                </c:pt>
              </c:strCache>
            </c:strRef>
          </c:cat>
          <c:val>
            <c:numRef>
              <c:f>'Лист2 (2)'!$B$7:$B$10</c:f>
              <c:numCache>
                <c:formatCode>0.0%</c:formatCode>
                <c:ptCount val="4"/>
                <c:pt idx="0">
                  <c:v>0.29316043997230651</c:v>
                </c:pt>
                <c:pt idx="1">
                  <c:v>5.029072945242917E-2</c:v>
                </c:pt>
                <c:pt idx="2">
                  <c:v>0.64077604201912519</c:v>
                </c:pt>
                <c:pt idx="3">
                  <c:v>1.5772788556139106E-2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9B91-4907-B3CB-0B914A5302B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b"/>
      <c:layout>
        <c:manualLayout>
          <c:xMode val="edge"/>
          <c:yMode val="edge"/>
          <c:x val="1.166756771131835E-2"/>
          <c:y val="0.7059914523399442"/>
          <c:w val="0.62040375225266953"/>
          <c:h val="0.28213030247904591"/>
        </c:manualLayout>
      </c:layout>
      <c:overlay val="0"/>
      <c:txPr>
        <a:bodyPr/>
        <a:lstStyle/>
        <a:p>
          <a:pPr>
            <a:defRPr sz="1500" b="1"/>
          </a:pPr>
          <a:endParaRPr lang="ru-RU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cat>
            <c:strRef>
              <c:f>'доходы-1 (5)'!$A$8:$A$18</c:f>
              <c:strCache>
                <c:ptCount val="10"/>
                <c:pt idx="0">
                  <c:v>Красногорский</c:v>
                </c:pt>
                <c:pt idx="1">
                  <c:v>Копачевский</c:v>
                </c:pt>
                <c:pt idx="2">
                  <c:v>Мазоловский</c:v>
                </c:pt>
                <c:pt idx="3">
                  <c:v>Мушинский</c:v>
                </c:pt>
                <c:pt idx="4">
                  <c:v>Саприновичский</c:v>
                </c:pt>
                <c:pt idx="5">
                  <c:v>Подсолтовский</c:v>
                </c:pt>
                <c:pt idx="6">
                  <c:v>Ракшинский</c:v>
                </c:pt>
                <c:pt idx="7">
                  <c:v>Ходосовский</c:v>
                </c:pt>
                <c:pt idx="8">
                  <c:v>Районный бюджет </c:v>
                </c:pt>
                <c:pt idx="9">
                  <c:v>Консолидированный бюджет района</c:v>
                </c:pt>
              </c:strCache>
            </c:strRef>
          </c:cat>
          <c:val>
            <c:numRef>
              <c:f>'доходы-1 (5)'!$B$8:$B$18</c:f>
            </c:numRef>
          </c:val>
          <c:extLst>
            <c:ext xmlns:c16="http://schemas.microsoft.com/office/drawing/2014/chart" uri="{C3380CC4-5D6E-409C-BE32-E72D297353CC}">
              <c16:uniqueId val="{00000000-4CEE-4639-8764-39FC98EAC580}"/>
            </c:ext>
          </c:extLst>
        </c:ser>
        <c:ser>
          <c:idx val="1"/>
          <c:order val="1"/>
          <c:invertIfNegative val="0"/>
          <c:cat>
            <c:strRef>
              <c:f>'доходы-1 (5)'!$A$8:$A$18</c:f>
              <c:strCache>
                <c:ptCount val="10"/>
                <c:pt idx="0">
                  <c:v>Красногорский</c:v>
                </c:pt>
                <c:pt idx="1">
                  <c:v>Копачевский</c:v>
                </c:pt>
                <c:pt idx="2">
                  <c:v>Мазоловский</c:v>
                </c:pt>
                <c:pt idx="3">
                  <c:v>Мушинский</c:v>
                </c:pt>
                <c:pt idx="4">
                  <c:v>Саприновичский</c:v>
                </c:pt>
                <c:pt idx="5">
                  <c:v>Подсолтовский</c:v>
                </c:pt>
                <c:pt idx="6">
                  <c:v>Ракшинский</c:v>
                </c:pt>
                <c:pt idx="7">
                  <c:v>Ходосовский</c:v>
                </c:pt>
                <c:pt idx="8">
                  <c:v>Районный бюджет </c:v>
                </c:pt>
                <c:pt idx="9">
                  <c:v>Консолидированный бюджет района</c:v>
                </c:pt>
              </c:strCache>
            </c:strRef>
          </c:cat>
          <c:val>
            <c:numRef>
              <c:f>'доходы-1 (5)'!$C$8:$C$18</c:f>
            </c:numRef>
          </c:val>
          <c:extLst>
            <c:ext xmlns:c16="http://schemas.microsoft.com/office/drawing/2014/chart" uri="{C3380CC4-5D6E-409C-BE32-E72D297353CC}">
              <c16:uniqueId val="{00000001-4CEE-4639-8764-39FC98EAC580}"/>
            </c:ext>
          </c:extLst>
        </c:ser>
        <c:ser>
          <c:idx val="2"/>
          <c:order val="2"/>
          <c:invertIfNegative val="0"/>
          <c:cat>
            <c:strRef>
              <c:f>'доходы-1 (5)'!$A$8:$A$18</c:f>
              <c:strCache>
                <c:ptCount val="10"/>
                <c:pt idx="0">
                  <c:v>Красногорский</c:v>
                </c:pt>
                <c:pt idx="1">
                  <c:v>Копачевский</c:v>
                </c:pt>
                <c:pt idx="2">
                  <c:v>Мазоловский</c:v>
                </c:pt>
                <c:pt idx="3">
                  <c:v>Мушинский</c:v>
                </c:pt>
                <c:pt idx="4">
                  <c:v>Саприновичский</c:v>
                </c:pt>
                <c:pt idx="5">
                  <c:v>Подсолтовский</c:v>
                </c:pt>
                <c:pt idx="6">
                  <c:v>Ракшинский</c:v>
                </c:pt>
                <c:pt idx="7">
                  <c:v>Ходосовский</c:v>
                </c:pt>
                <c:pt idx="8">
                  <c:v>Районный бюджет </c:v>
                </c:pt>
                <c:pt idx="9">
                  <c:v>Консолидированный бюджет района</c:v>
                </c:pt>
              </c:strCache>
            </c:strRef>
          </c:cat>
          <c:val>
            <c:numRef>
              <c:f>'доходы-1 (5)'!$D$8:$D$18</c:f>
            </c:numRef>
          </c:val>
          <c:extLst>
            <c:ext xmlns:c16="http://schemas.microsoft.com/office/drawing/2014/chart" uri="{C3380CC4-5D6E-409C-BE32-E72D297353CC}">
              <c16:uniqueId val="{00000002-4CEE-4639-8764-39FC98EAC580}"/>
            </c:ext>
          </c:extLst>
        </c:ser>
        <c:ser>
          <c:idx val="3"/>
          <c:order val="3"/>
          <c:invertIfNegative val="0"/>
          <c:cat>
            <c:strRef>
              <c:f>'доходы-1 (5)'!$A$8:$A$18</c:f>
              <c:strCache>
                <c:ptCount val="10"/>
                <c:pt idx="0">
                  <c:v>Красногорский</c:v>
                </c:pt>
                <c:pt idx="1">
                  <c:v>Копачевский</c:v>
                </c:pt>
                <c:pt idx="2">
                  <c:v>Мазоловский</c:v>
                </c:pt>
                <c:pt idx="3">
                  <c:v>Мушинский</c:v>
                </c:pt>
                <c:pt idx="4">
                  <c:v>Саприновичский</c:v>
                </c:pt>
                <c:pt idx="5">
                  <c:v>Подсолтовский</c:v>
                </c:pt>
                <c:pt idx="6">
                  <c:v>Ракшинский</c:v>
                </c:pt>
                <c:pt idx="7">
                  <c:v>Ходосовский</c:v>
                </c:pt>
                <c:pt idx="8">
                  <c:v>Районный бюджет </c:v>
                </c:pt>
                <c:pt idx="9">
                  <c:v>Консолидированный бюджет района</c:v>
                </c:pt>
              </c:strCache>
            </c:strRef>
          </c:cat>
          <c:val>
            <c:numRef>
              <c:f>'доходы-1 (5)'!$E$8:$E$18</c:f>
            </c:numRef>
          </c:val>
          <c:extLst>
            <c:ext xmlns:c16="http://schemas.microsoft.com/office/drawing/2014/chart" uri="{C3380CC4-5D6E-409C-BE32-E72D297353CC}">
              <c16:uniqueId val="{00000003-4CEE-4639-8764-39FC98EAC580}"/>
            </c:ext>
          </c:extLst>
        </c:ser>
        <c:ser>
          <c:idx val="4"/>
          <c:order val="4"/>
          <c:invertIfNegative val="0"/>
          <c:cat>
            <c:strRef>
              <c:f>'доходы-1 (5)'!$A$8:$A$18</c:f>
              <c:strCache>
                <c:ptCount val="10"/>
                <c:pt idx="0">
                  <c:v>Красногорский</c:v>
                </c:pt>
                <c:pt idx="1">
                  <c:v>Копачевский</c:v>
                </c:pt>
                <c:pt idx="2">
                  <c:v>Мазоловский</c:v>
                </c:pt>
                <c:pt idx="3">
                  <c:v>Мушинский</c:v>
                </c:pt>
                <c:pt idx="4">
                  <c:v>Саприновичский</c:v>
                </c:pt>
                <c:pt idx="5">
                  <c:v>Подсолтовский</c:v>
                </c:pt>
                <c:pt idx="6">
                  <c:v>Ракшинский</c:v>
                </c:pt>
                <c:pt idx="7">
                  <c:v>Ходосовский</c:v>
                </c:pt>
                <c:pt idx="8">
                  <c:v>Районный бюджет </c:v>
                </c:pt>
                <c:pt idx="9">
                  <c:v>Консолидированный бюджет района</c:v>
                </c:pt>
              </c:strCache>
            </c:strRef>
          </c:cat>
          <c:val>
            <c:numRef>
              <c:f>'доходы-1 (5)'!$F$8:$F$18</c:f>
            </c:numRef>
          </c:val>
          <c:extLst>
            <c:ext xmlns:c16="http://schemas.microsoft.com/office/drawing/2014/chart" uri="{C3380CC4-5D6E-409C-BE32-E72D297353CC}">
              <c16:uniqueId val="{00000004-4CEE-4639-8764-39FC98EAC580}"/>
            </c:ext>
          </c:extLst>
        </c:ser>
        <c:ser>
          <c:idx val="5"/>
          <c:order val="5"/>
          <c:invertIfNegative val="0"/>
          <c:cat>
            <c:strRef>
              <c:f>'доходы-1 (5)'!$A$8:$A$18</c:f>
              <c:strCache>
                <c:ptCount val="10"/>
                <c:pt idx="0">
                  <c:v>Красногорский</c:v>
                </c:pt>
                <c:pt idx="1">
                  <c:v>Копачевский</c:v>
                </c:pt>
                <c:pt idx="2">
                  <c:v>Мазоловский</c:v>
                </c:pt>
                <c:pt idx="3">
                  <c:v>Мушинский</c:v>
                </c:pt>
                <c:pt idx="4">
                  <c:v>Саприновичский</c:v>
                </c:pt>
                <c:pt idx="5">
                  <c:v>Подсолтовский</c:v>
                </c:pt>
                <c:pt idx="6">
                  <c:v>Ракшинский</c:v>
                </c:pt>
                <c:pt idx="7">
                  <c:v>Ходосовский</c:v>
                </c:pt>
                <c:pt idx="8">
                  <c:v>Районный бюджет </c:v>
                </c:pt>
                <c:pt idx="9">
                  <c:v>Консолидированный бюджет района</c:v>
                </c:pt>
              </c:strCache>
            </c:strRef>
          </c:cat>
          <c:val>
            <c:numRef>
              <c:f>'доходы-1 (5)'!$G$8:$G$18</c:f>
            </c:numRef>
          </c:val>
          <c:extLst>
            <c:ext xmlns:c16="http://schemas.microsoft.com/office/drawing/2014/chart" uri="{C3380CC4-5D6E-409C-BE32-E72D297353CC}">
              <c16:uniqueId val="{00000005-4CEE-4639-8764-39FC98EAC580}"/>
            </c:ext>
          </c:extLst>
        </c:ser>
        <c:ser>
          <c:idx val="6"/>
          <c:order val="6"/>
          <c:tx>
            <c:v>итого доходов</c:v>
          </c:tx>
          <c:spPr>
            <a:ln>
              <a:solidFill>
                <a:schemeClr val="accent1"/>
              </a:solidFill>
            </a:ln>
          </c:spPr>
          <c:invertIfNegative val="0"/>
          <c:cat>
            <c:strRef>
              <c:f>'доходы-1 (5)'!$A$8:$A$18</c:f>
              <c:strCache>
                <c:ptCount val="10"/>
                <c:pt idx="0">
                  <c:v>Красногорский</c:v>
                </c:pt>
                <c:pt idx="1">
                  <c:v>Копачевский</c:v>
                </c:pt>
                <c:pt idx="2">
                  <c:v>Мазоловский</c:v>
                </c:pt>
                <c:pt idx="3">
                  <c:v>Мушинский</c:v>
                </c:pt>
                <c:pt idx="4">
                  <c:v>Саприновичский</c:v>
                </c:pt>
                <c:pt idx="5">
                  <c:v>Подсолтовский</c:v>
                </c:pt>
                <c:pt idx="6">
                  <c:v>Ракшинский</c:v>
                </c:pt>
                <c:pt idx="7">
                  <c:v>Ходосовский</c:v>
                </c:pt>
                <c:pt idx="8">
                  <c:v>Районный бюджет </c:v>
                </c:pt>
                <c:pt idx="9">
                  <c:v>Консолидированный бюджет района</c:v>
                </c:pt>
              </c:strCache>
            </c:strRef>
          </c:cat>
          <c:val>
            <c:numRef>
              <c:f>'доходы-1 (5)'!$H$8:$H$18</c:f>
              <c:numCache>
                <c:formatCode>0.0%</c:formatCode>
                <c:ptCount val="10"/>
                <c:pt idx="0">
                  <c:v>0.97822826683120789</c:v>
                </c:pt>
                <c:pt idx="1">
                  <c:v>1.1295254467877862</c:v>
                </c:pt>
                <c:pt idx="2">
                  <c:v>1.047842238989837</c:v>
                </c:pt>
                <c:pt idx="3">
                  <c:v>0.94929010177344009</c:v>
                </c:pt>
                <c:pt idx="4">
                  <c:v>0.93876381137162512</c:v>
                </c:pt>
                <c:pt idx="5">
                  <c:v>1.622680114226956</c:v>
                </c:pt>
                <c:pt idx="6">
                  <c:v>0.76507003104009763</c:v>
                </c:pt>
                <c:pt idx="7">
                  <c:v>1.4055501249721594</c:v>
                </c:pt>
                <c:pt idx="8">
                  <c:v>1.0479307079333855</c:v>
                </c:pt>
                <c:pt idx="9">
                  <c:v>1.0500746016212117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4CEE-4639-8764-39FC98EAC580}"/>
            </c:ext>
          </c:extLst>
        </c:ser>
        <c:ser>
          <c:idx val="7"/>
          <c:order val="7"/>
          <c:tx>
            <c:v>собственные доходы</c:v>
          </c:tx>
          <c:invertIfNegative val="0"/>
          <c:cat>
            <c:strRef>
              <c:f>'доходы-1 (5)'!$A$8:$A$18</c:f>
              <c:strCache>
                <c:ptCount val="10"/>
                <c:pt idx="0">
                  <c:v>Красногорский</c:v>
                </c:pt>
                <c:pt idx="1">
                  <c:v>Копачевский</c:v>
                </c:pt>
                <c:pt idx="2">
                  <c:v>Мазоловский</c:v>
                </c:pt>
                <c:pt idx="3">
                  <c:v>Мушинский</c:v>
                </c:pt>
                <c:pt idx="4">
                  <c:v>Саприновичский</c:v>
                </c:pt>
                <c:pt idx="5">
                  <c:v>Подсолтовский</c:v>
                </c:pt>
                <c:pt idx="6">
                  <c:v>Ракшинский</c:v>
                </c:pt>
                <c:pt idx="7">
                  <c:v>Ходосовский</c:v>
                </c:pt>
                <c:pt idx="8">
                  <c:v>Районный бюджет </c:v>
                </c:pt>
                <c:pt idx="9">
                  <c:v>Консолидированный бюджет района</c:v>
                </c:pt>
              </c:strCache>
            </c:strRef>
          </c:cat>
          <c:val>
            <c:numRef>
              <c:f>'доходы-1 (5)'!$I$8:$I$18</c:f>
              <c:numCache>
                <c:formatCode>0.0%</c:formatCode>
                <c:ptCount val="10"/>
                <c:pt idx="0">
                  <c:v>1.362653769649685</c:v>
                </c:pt>
                <c:pt idx="1">
                  <c:v>1.2341631437851208</c:v>
                </c:pt>
                <c:pt idx="2">
                  <c:v>1.6404316581001332</c:v>
                </c:pt>
                <c:pt idx="3">
                  <c:v>1.1487540425921405</c:v>
                </c:pt>
                <c:pt idx="4">
                  <c:v>1.1195235906862748</c:v>
                </c:pt>
                <c:pt idx="5">
                  <c:v>1.1495615754098634</c:v>
                </c:pt>
                <c:pt idx="6">
                  <c:v>1.1972576094391243</c:v>
                </c:pt>
                <c:pt idx="7">
                  <c:v>1.1445008731734254</c:v>
                </c:pt>
                <c:pt idx="8">
                  <c:v>1.0177732553793368</c:v>
                </c:pt>
                <c:pt idx="9">
                  <c:v>1.0260633404729889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4CEE-4639-8764-39FC98EAC58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85490432"/>
        <c:axId val="185500416"/>
      </c:barChart>
      <c:catAx>
        <c:axId val="18549043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85500416"/>
        <c:crosses val="autoZero"/>
        <c:auto val="1"/>
        <c:lblAlgn val="ctr"/>
        <c:lblOffset val="100"/>
        <c:noMultiLvlLbl val="0"/>
      </c:catAx>
      <c:valAx>
        <c:axId val="185500416"/>
        <c:scaling>
          <c:orientation val="minMax"/>
        </c:scaling>
        <c:delete val="0"/>
        <c:axPos val="l"/>
        <c:majorGridlines/>
        <c:numFmt formatCode="0.0%" sourceLinked="1"/>
        <c:majorTickMark val="out"/>
        <c:minorTickMark val="none"/>
        <c:tickLblPos val="nextTo"/>
        <c:crossAx val="185490432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22794012989125242"/>
          <c:y val="5.2667865335730674E-2"/>
          <c:w val="0.51740933471824335"/>
          <c:h val="0.84434965314375077"/>
        </c:manualLayout>
      </c:layout>
      <c:radarChart>
        <c:radarStyle val="marker"/>
        <c:varyColors val="0"/>
        <c:ser>
          <c:idx val="0"/>
          <c:order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'доходы-1 (4)'!$A$8:$A$17</c:f>
              <c:strCache>
                <c:ptCount val="9"/>
                <c:pt idx="0">
                  <c:v>Красногорский</c:v>
                </c:pt>
                <c:pt idx="1">
                  <c:v>Копачевский</c:v>
                </c:pt>
                <c:pt idx="2">
                  <c:v>Мазоловский</c:v>
                </c:pt>
                <c:pt idx="3">
                  <c:v>Мушинский</c:v>
                </c:pt>
                <c:pt idx="4">
                  <c:v>Саприновичский</c:v>
                </c:pt>
                <c:pt idx="5">
                  <c:v>Подсолтовский</c:v>
                </c:pt>
                <c:pt idx="6">
                  <c:v>Ракшинский</c:v>
                </c:pt>
                <c:pt idx="7">
                  <c:v>Ходосовский</c:v>
                </c:pt>
                <c:pt idx="8">
                  <c:v>Районный бюджет </c:v>
                </c:pt>
              </c:strCache>
            </c:strRef>
          </c:cat>
          <c:val>
            <c:numRef>
              <c:f>'доходы-1 (4)'!$B$8:$B$17</c:f>
            </c:numRef>
          </c:val>
          <c:extLst>
            <c:ext xmlns:c16="http://schemas.microsoft.com/office/drawing/2014/chart" uri="{C3380CC4-5D6E-409C-BE32-E72D297353CC}">
              <c16:uniqueId val="{00000000-93A7-4882-B284-A168CB8E92B8}"/>
            </c:ext>
          </c:extLst>
        </c:ser>
        <c:ser>
          <c:idx val="1"/>
          <c:order val="1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'доходы-1 (4)'!$A$8:$A$17</c:f>
              <c:strCache>
                <c:ptCount val="9"/>
                <c:pt idx="0">
                  <c:v>Красногорский</c:v>
                </c:pt>
                <c:pt idx="1">
                  <c:v>Копачевский</c:v>
                </c:pt>
                <c:pt idx="2">
                  <c:v>Мазоловский</c:v>
                </c:pt>
                <c:pt idx="3">
                  <c:v>Мушинский</c:v>
                </c:pt>
                <c:pt idx="4">
                  <c:v>Саприновичский</c:v>
                </c:pt>
                <c:pt idx="5">
                  <c:v>Подсолтовский</c:v>
                </c:pt>
                <c:pt idx="6">
                  <c:v>Ракшинский</c:v>
                </c:pt>
                <c:pt idx="7">
                  <c:v>Ходосовский</c:v>
                </c:pt>
                <c:pt idx="8">
                  <c:v>Районный бюджет </c:v>
                </c:pt>
              </c:strCache>
            </c:strRef>
          </c:cat>
          <c:val>
            <c:numRef>
              <c:f>'доходы-1 (4)'!$C$8:$C$17</c:f>
            </c:numRef>
          </c:val>
          <c:extLst>
            <c:ext xmlns:c16="http://schemas.microsoft.com/office/drawing/2014/chart" uri="{C3380CC4-5D6E-409C-BE32-E72D297353CC}">
              <c16:uniqueId val="{00000001-93A7-4882-B284-A168CB8E92B8}"/>
            </c:ext>
          </c:extLst>
        </c:ser>
        <c:ser>
          <c:idx val="2"/>
          <c:order val="2"/>
          <c:marker>
            <c:symbol val="none"/>
          </c:marker>
          <c:dLbls>
            <c:dLbl>
              <c:idx val="0"/>
              <c:layout>
                <c:manualLayout>
                  <c:x val="8.9779839277117357E-2"/>
                  <c:y val="4.174265190046634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93A7-4882-B284-A168CB8E92B8}"/>
                </c:ext>
              </c:extLst>
            </c:dLbl>
            <c:dLbl>
              <c:idx val="1"/>
              <c:layout>
                <c:manualLayout>
                  <c:x val="7.8389669666333373E-2"/>
                  <c:y val="-5.618278185892624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93A7-4882-B284-A168CB8E92B8}"/>
                </c:ext>
              </c:extLst>
            </c:dLbl>
            <c:dLbl>
              <c:idx val="2"/>
              <c:layout>
                <c:manualLayout>
                  <c:x val="2.2310484020293935E-2"/>
                  <c:y val="5.196441587791058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93A7-4882-B284-A168CB8E92B8}"/>
                </c:ext>
              </c:extLst>
            </c:dLbl>
            <c:dLbl>
              <c:idx val="3"/>
              <c:layout>
                <c:manualLayout>
                  <c:x val="6.8638091138021703E-2"/>
                  <c:y val="4.794555347508805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93A7-4882-B284-A168CB8E92B8}"/>
                </c:ext>
              </c:extLst>
            </c:dLbl>
            <c:dLbl>
              <c:idx val="4"/>
              <c:layout>
                <c:manualLayout>
                  <c:x val="8.4872514165092769E-2"/>
                  <c:y val="0.1066390658490518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93A7-4882-B284-A168CB8E92B8}"/>
                </c:ext>
              </c:extLst>
            </c:dLbl>
            <c:dLbl>
              <c:idx val="5"/>
              <c:layout>
                <c:manualLayout>
                  <c:x val="-9.2444126578528366E-2"/>
                  <c:y val="0.1562138420934259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93A7-4882-B284-A168CB8E92B8}"/>
                </c:ext>
              </c:extLst>
            </c:dLbl>
            <c:dLbl>
              <c:idx val="6"/>
              <c:layout>
                <c:manualLayout>
                  <c:x val="-1.5367736918120236E-2"/>
                  <c:y val="1.362636536319812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93A7-4882-B284-A168CB8E92B8}"/>
                </c:ext>
              </c:extLst>
            </c:dLbl>
            <c:dLbl>
              <c:idx val="7"/>
              <c:layout>
                <c:manualLayout>
                  <c:x val="-0.14546080528089472"/>
                  <c:y val="2.04477619017941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93A7-4882-B284-A168CB8E92B8}"/>
                </c:ext>
              </c:extLst>
            </c:dLbl>
            <c:dLbl>
              <c:idx val="8"/>
              <c:layout>
                <c:manualLayout>
                  <c:x val="-0.18027094211754247"/>
                  <c:y val="-0.104751741676399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93A7-4882-B284-A168CB8E92B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1" i="1" baseline="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'доходы-1 (4)'!$A$8:$A$17</c:f>
              <c:strCache>
                <c:ptCount val="9"/>
                <c:pt idx="0">
                  <c:v>Красногорский</c:v>
                </c:pt>
                <c:pt idx="1">
                  <c:v>Копачевский</c:v>
                </c:pt>
                <c:pt idx="2">
                  <c:v>Мазоловский</c:v>
                </c:pt>
                <c:pt idx="3">
                  <c:v>Мушинский</c:v>
                </c:pt>
                <c:pt idx="4">
                  <c:v>Саприновичский</c:v>
                </c:pt>
                <c:pt idx="5">
                  <c:v>Подсолтовский</c:v>
                </c:pt>
                <c:pt idx="6">
                  <c:v>Ракшинский</c:v>
                </c:pt>
                <c:pt idx="7">
                  <c:v>Ходосовский</c:v>
                </c:pt>
                <c:pt idx="8">
                  <c:v>Районный бюджет </c:v>
                </c:pt>
              </c:strCache>
            </c:strRef>
          </c:cat>
          <c:val>
            <c:numRef>
              <c:f>'доходы-1 (4)'!$D$8:$D$17</c:f>
              <c:numCache>
                <c:formatCode>0.0%</c:formatCode>
                <c:ptCount val="9"/>
                <c:pt idx="0">
                  <c:v>0.98904925644451258</c:v>
                </c:pt>
                <c:pt idx="1">
                  <c:v>0.67316451617627671</c:v>
                </c:pt>
                <c:pt idx="2">
                  <c:v>0.94977037887485649</c:v>
                </c:pt>
                <c:pt idx="3">
                  <c:v>0.75310185329874679</c:v>
                </c:pt>
                <c:pt idx="4">
                  <c:v>0.61300536822680762</c:v>
                </c:pt>
                <c:pt idx="5">
                  <c:v>0.47475704123034534</c:v>
                </c:pt>
                <c:pt idx="6">
                  <c:v>0.93135879449207581</c:v>
                </c:pt>
                <c:pt idx="7">
                  <c:v>0.45001375515818431</c:v>
                </c:pt>
                <c:pt idx="8">
                  <c:v>0.33568590422638389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93A7-4882-B284-A168CB8E92B8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axId val="185074432"/>
        <c:axId val="185087872"/>
      </c:radarChart>
      <c:catAx>
        <c:axId val="185074432"/>
        <c:scaling>
          <c:orientation val="minMax"/>
        </c:scaling>
        <c:delete val="0"/>
        <c:axPos val="b"/>
        <c:majorGridlines/>
        <c:numFmt formatCode="General" sourceLinked="0"/>
        <c:majorTickMark val="none"/>
        <c:min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sz="1200" baseline="0"/>
            </a:pPr>
            <a:endParaRPr lang="ru-RU"/>
          </a:p>
        </c:txPr>
        <c:crossAx val="185087872"/>
        <c:crosses val="autoZero"/>
        <c:auto val="1"/>
        <c:lblAlgn val="ctr"/>
        <c:lblOffset val="100"/>
        <c:noMultiLvlLbl val="0"/>
      </c:catAx>
      <c:valAx>
        <c:axId val="185087872"/>
        <c:scaling>
          <c:orientation val="minMax"/>
        </c:scaling>
        <c:delete val="0"/>
        <c:axPos val="l"/>
        <c:majorGridlines/>
        <c:numFmt formatCode="0.0%" sourceLinked="1"/>
        <c:majorTickMark val="none"/>
        <c:minorTickMark val="none"/>
        <c:tickLblPos val="nextTo"/>
        <c:txPr>
          <a:bodyPr/>
          <a:lstStyle/>
          <a:p>
            <a:pPr>
              <a:defRPr sz="500" baseline="0">
                <a:solidFill>
                  <a:schemeClr val="bg1">
                    <a:lumMod val="85000"/>
                  </a:schemeClr>
                </a:solidFill>
              </a:defRPr>
            </a:pPr>
            <a:endParaRPr lang="ru-RU"/>
          </a:p>
        </c:txPr>
        <c:crossAx val="185074432"/>
        <c:crosses val="autoZero"/>
        <c:crossBetween val="between"/>
      </c:valAx>
    </c:plotArea>
    <c:plotVisOnly val="1"/>
    <c:dispBlanksAs val="gap"/>
    <c:showDLblsOverMax val="0"/>
  </c:chart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30"/>
      <c:rotY val="5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7199403241344383"/>
          <c:y val="0"/>
          <c:w val="0.62826971235960616"/>
          <c:h val="0.94929976809363048"/>
        </c:manualLayout>
      </c:layout>
      <c:pie3DChart>
        <c:varyColors val="1"/>
        <c:ser>
          <c:idx val="0"/>
          <c:order val="0"/>
          <c:explosion val="32"/>
          <c:dLbls>
            <c:dLbl>
              <c:idx val="0"/>
              <c:layout>
                <c:manualLayout>
                  <c:x val="-4.9106354885312268E-3"/>
                  <c:y val="-9.900634270233818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321C-4E9D-B2EF-8655433156C3}"/>
                </c:ext>
              </c:extLst>
            </c:dLbl>
            <c:dLbl>
              <c:idx val="1"/>
              <c:layout>
                <c:manualLayout>
                  <c:x val="0.11988777515480355"/>
                  <c:y val="-0.1445637933251404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321C-4E9D-B2EF-8655433156C3}"/>
                </c:ext>
              </c:extLst>
            </c:dLbl>
            <c:dLbl>
              <c:idx val="2"/>
              <c:layout>
                <c:manualLayout>
                  <c:x val="0.10196654557533842"/>
                  <c:y val="5.470894405718601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321C-4E9D-B2EF-8655433156C3}"/>
                </c:ext>
              </c:extLst>
            </c:dLbl>
            <c:dLbl>
              <c:idx val="3"/>
              <c:layout>
                <c:manualLayout>
                  <c:x val="2.0956652179889616E-2"/>
                  <c:y val="0.1112515000408790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321C-4E9D-B2EF-8655433156C3}"/>
                </c:ext>
              </c:extLst>
            </c:dLbl>
            <c:dLbl>
              <c:idx val="4"/>
              <c:layout>
                <c:manualLayout>
                  <c:x val="0.19702995571113568"/>
                  <c:y val="-9.247293616232070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321C-4E9D-B2EF-8655433156C3}"/>
                </c:ext>
              </c:extLst>
            </c:dLbl>
            <c:dLbl>
              <c:idx val="6"/>
              <c:layout>
                <c:manualLayout>
                  <c:x val="5.9357655136095158E-2"/>
                  <c:y val="1.861668319737667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321C-4E9D-B2EF-8655433156C3}"/>
                </c:ext>
              </c:extLst>
            </c:dLbl>
            <c:dLbl>
              <c:idx val="7"/>
              <c:layout>
                <c:manualLayout>
                  <c:x val="8.8142169728783901E-2"/>
                  <c:y val="-0.1443331502166880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321C-4E9D-B2EF-8655433156C3}"/>
                </c:ext>
              </c:extLst>
            </c:dLbl>
            <c:dLbl>
              <c:idx val="8"/>
              <c:layout>
                <c:manualLayout>
                  <c:x val="8.1468117866066198E-2"/>
                  <c:y val="1.971952633827748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321C-4E9D-B2EF-8655433156C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 b="1" i="0" baseline="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'Лист2 (3)'!$A$7:$A$11</c:f>
              <c:strCache>
                <c:ptCount val="5"/>
                <c:pt idx="0">
                  <c:v>Общегосударственная деятельность</c:v>
                </c:pt>
                <c:pt idx="1">
                  <c:v>Национальная экономика</c:v>
                </c:pt>
                <c:pt idx="2">
                  <c:v>Охрана окружающей среды</c:v>
                </c:pt>
                <c:pt idx="3">
                  <c:v>Жилищно-коммунальные услуги и жилищное строительство</c:v>
                </c:pt>
                <c:pt idx="4">
                  <c:v>Социальная  сфера</c:v>
                </c:pt>
              </c:strCache>
            </c:strRef>
          </c:cat>
          <c:val>
            <c:numRef>
              <c:f>'Лист2 (3)'!$B$7:$B$11</c:f>
              <c:numCache>
                <c:formatCode>0.0%</c:formatCode>
                <c:ptCount val="5"/>
                <c:pt idx="0">
                  <c:v>0.112</c:v>
                </c:pt>
                <c:pt idx="1">
                  <c:v>2.3E-2</c:v>
                </c:pt>
                <c:pt idx="2">
                  <c:v>1E-3</c:v>
                </c:pt>
                <c:pt idx="3">
                  <c:v>6.0999999999999999E-2</c:v>
                </c:pt>
                <c:pt idx="4">
                  <c:v>0.80300000000000005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321C-4E9D-B2EF-8655433156C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b"/>
      <c:overlay val="0"/>
      <c:txPr>
        <a:bodyPr/>
        <a:lstStyle/>
        <a:p>
          <a:pPr>
            <a:defRPr sz="1500" b="1"/>
          </a:pPr>
          <a:endParaRPr lang="ru-RU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1.0403397621478492E-2"/>
          <c:y val="1.5988219495818842E-2"/>
          <c:w val="0.6406153760087272"/>
          <c:h val="0.96414759201611422"/>
        </c:manualLayout>
      </c:layout>
      <c:pie3DChart>
        <c:varyColors val="1"/>
        <c:ser>
          <c:idx val="0"/>
          <c:order val="0"/>
          <c:explosion val="42"/>
          <c:dPt>
            <c:idx val="0"/>
            <c:bubble3D val="0"/>
            <c:explosion val="23"/>
            <c:extLst>
              <c:ext xmlns:c16="http://schemas.microsoft.com/office/drawing/2014/chart" uri="{C3380CC4-5D6E-409C-BE32-E72D297353CC}">
                <c16:uniqueId val="{00000001-75E0-476F-BFAE-510F65CF5170}"/>
              </c:ext>
            </c:extLst>
          </c:dPt>
          <c:dLbls>
            <c:dLbl>
              <c:idx val="0"/>
              <c:layout>
                <c:manualLayout>
                  <c:x val="-0.15305951573199231"/>
                  <c:y val="-8.941717307382156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75E0-476F-BFAE-510F65CF5170}"/>
                </c:ext>
              </c:extLst>
            </c:dLbl>
            <c:dLbl>
              <c:idx val="1"/>
              <c:layout>
                <c:manualLayout>
                  <c:x val="0.10881037625569107"/>
                  <c:y val="-0.1654143548640354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75E0-476F-BFAE-510F65CF5170}"/>
                </c:ext>
              </c:extLst>
            </c:dLbl>
            <c:dLbl>
              <c:idx val="2"/>
              <c:layout>
                <c:manualLayout>
                  <c:x val="6.5396271409226686E-2"/>
                  <c:y val="0.218579313263688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75E0-476F-BFAE-510F65CF5170}"/>
                </c:ext>
              </c:extLst>
            </c:dLbl>
            <c:dLbl>
              <c:idx val="5"/>
              <c:layout>
                <c:manualLayout>
                  <c:x val="2.8283754185899176E-2"/>
                  <c:y val="-0.138785094022630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75E0-476F-BFAE-510F65CF5170}"/>
                </c:ext>
              </c:extLst>
            </c:dLbl>
            <c:dLbl>
              <c:idx val="6"/>
              <c:layout>
                <c:manualLayout>
                  <c:x val="7.2585346140399437E-2"/>
                  <c:y val="-0.106785484786875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75E0-476F-BFAE-510F65CF5170}"/>
                </c:ext>
              </c:extLst>
            </c:dLbl>
            <c:dLbl>
              <c:idx val="7"/>
              <c:layout>
                <c:manualLayout>
                  <c:x val="0.10828520306600228"/>
                  <c:y val="-0.1020301913985743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75E0-476F-BFAE-510F65CF517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b="1" i="0" baseline="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extLst>
                <c:ext xmlns:c15="http://schemas.microsoft.com/office/drawing/2012/chart" uri="{02D57815-91ED-43cb-92C2-25804820EDAC}">
                  <c15:fullRef>
                    <c15:sqref>Лист2!$A$7:$A$15</c15:sqref>
                  </c15:fullRef>
                </c:ext>
              </c:extLst>
              <c:f>(Лист2!$A$7:$A$13,Лист2!$A$15)</c:f>
              <c:strCache>
                <c:ptCount val="8"/>
                <c:pt idx="0">
                  <c:v>Заработная плата рабочих и служащих</c:v>
                </c:pt>
                <c:pt idx="1">
                  <c:v>Взносы (отчисления) на социальное страхование</c:v>
                </c:pt>
                <c:pt idx="2">
                  <c:v>Лекарственные средства и изделия медицинского назначения</c:v>
                </c:pt>
                <c:pt idx="3">
                  <c:v>Продукты питания</c:v>
                </c:pt>
                <c:pt idx="4">
                  <c:v>Оплата коммунальных услуг</c:v>
                </c:pt>
                <c:pt idx="5">
                  <c:v>Трансферты населению</c:v>
                </c:pt>
                <c:pt idx="6">
                  <c:v>Субсидии </c:v>
                </c:pt>
                <c:pt idx="7">
                  <c:v>Прочие расходы</c:v>
                </c:pt>
              </c:strCache>
            </c:strRef>
          </c:cat>
          <c:val>
            <c:numRef>
              <c:extLst>
                <c:ext xmlns:c15="http://schemas.microsoft.com/office/drawing/2012/chart" uri="{02D57815-91ED-43cb-92C2-25804820EDAC}">
                  <c15:fullRef>
                    <c15:sqref>Лист2!$B$7:$B$15</c15:sqref>
                  </c15:fullRef>
                </c:ext>
              </c:extLst>
              <c:f>(Лист2!$B$7:$B$13,Лист2!$B$15)</c:f>
              <c:numCache>
                <c:formatCode>0.0%</c:formatCode>
                <c:ptCount val="8"/>
                <c:pt idx="0">
                  <c:v>0.51356842152586279</c:v>
                </c:pt>
                <c:pt idx="1">
                  <c:v>0.1709822102072594</c:v>
                </c:pt>
                <c:pt idx="2">
                  <c:v>2.5593141810162437E-2</c:v>
                </c:pt>
                <c:pt idx="3">
                  <c:v>2.1816708016997047E-2</c:v>
                </c:pt>
                <c:pt idx="4">
                  <c:v>0.12572800295214151</c:v>
                </c:pt>
                <c:pt idx="5">
                  <c:v>2.8915763813466239E-2</c:v>
                </c:pt>
                <c:pt idx="6">
                  <c:v>5.2329419281817856E-2</c:v>
                </c:pt>
                <c:pt idx="7">
                  <c:v>6.0834623611222265E-2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75E0-476F-BFAE-510F65CF517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.65988132862702498"/>
          <c:y val="4.5142197842236297E-2"/>
          <c:w val="0.3346014299936646"/>
          <c:h val="0.88915005161629856"/>
        </c:manualLayout>
      </c:layout>
      <c:overlay val="0"/>
      <c:txPr>
        <a:bodyPr/>
        <a:lstStyle/>
        <a:p>
          <a:pPr>
            <a:defRPr sz="1300" b="1" i="0" baseline="0"/>
          </a:pPr>
          <a:endParaRPr lang="ru-RU"/>
        </a:p>
      </c:txPr>
    </c:legend>
    <c:plotVisOnly val="1"/>
    <c:dispBlanksAs val="gap"/>
    <c:showDLblsOverMax val="0"/>
  </c:chart>
  <c:externalData r:id="rId2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27ACB-9636-4ABD-8320-122026759826}" type="datetimeFigureOut">
              <a:rPr lang="ru-RU" smtClean="0"/>
              <a:t>10.02.2022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0C71C-C4C5-4D5B-A7E8-E1F431D080A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60869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27ACB-9636-4ABD-8320-122026759826}" type="datetimeFigureOut">
              <a:rPr lang="ru-RU" smtClean="0"/>
              <a:t>10.02.2022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0C71C-C4C5-4D5B-A7E8-E1F431D080A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54012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27ACB-9636-4ABD-8320-122026759826}" type="datetimeFigureOut">
              <a:rPr lang="ru-RU" smtClean="0"/>
              <a:t>10.02.2022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0C71C-C4C5-4D5B-A7E8-E1F431D080A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671624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27ACB-9636-4ABD-8320-122026759826}" type="datetimeFigureOut">
              <a:rPr lang="ru-RU" smtClean="0"/>
              <a:t>10.02.2022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0C71C-C4C5-4D5B-A7E8-E1F431D080A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34539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27ACB-9636-4ABD-8320-122026759826}" type="datetimeFigureOut">
              <a:rPr lang="ru-RU" smtClean="0"/>
              <a:t>10.02.2022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0C71C-C4C5-4D5B-A7E8-E1F431D080A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1796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27ACB-9636-4ABD-8320-122026759826}" type="datetimeFigureOut">
              <a:rPr lang="ru-RU" smtClean="0"/>
              <a:t>10.02.2022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0C71C-C4C5-4D5B-A7E8-E1F431D080A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375958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27ACB-9636-4ABD-8320-122026759826}" type="datetimeFigureOut">
              <a:rPr lang="ru-RU" smtClean="0"/>
              <a:t>10.02.2022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0C71C-C4C5-4D5B-A7E8-E1F431D080A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07114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27ACB-9636-4ABD-8320-122026759826}" type="datetimeFigureOut">
              <a:rPr lang="ru-RU" smtClean="0"/>
              <a:t>10.02.2022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0C71C-C4C5-4D5B-A7E8-E1F431D080A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06684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27ACB-9636-4ABD-8320-122026759826}" type="datetimeFigureOut">
              <a:rPr lang="ru-RU" smtClean="0"/>
              <a:t>10.02.2022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0C71C-C4C5-4D5B-A7E8-E1F431D080A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75516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27ACB-9636-4ABD-8320-122026759826}" type="datetimeFigureOut">
              <a:rPr lang="ru-RU" smtClean="0"/>
              <a:t>10.02.2022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0C71C-C4C5-4D5B-A7E8-E1F431D080A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413687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27ACB-9636-4ABD-8320-122026759826}" type="datetimeFigureOut">
              <a:rPr lang="ru-RU" smtClean="0"/>
              <a:t>10.02.2022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0C71C-C4C5-4D5B-A7E8-E1F431D080A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4893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427ACB-9636-4ABD-8320-122026759826}" type="datetimeFigureOut">
              <a:rPr lang="ru-RU" smtClean="0"/>
              <a:t>10.02.2022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30C71C-C4C5-4D5B-A7E8-E1F431D080A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48628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9573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3779912" y="116632"/>
            <a:ext cx="5256584" cy="14401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БЮЛЛЕТЕНЬ</a:t>
            </a:r>
          </a:p>
          <a:p>
            <a:pPr algn="ctr"/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 исполнении местных бюджетов </a:t>
            </a:r>
          </a:p>
          <a:p>
            <a:pPr algn="ctr"/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Мстиславского района</a:t>
            </a:r>
          </a:p>
          <a:p>
            <a:pPr algn="ctr"/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январь-июнь 2021 года</a:t>
            </a:r>
          </a:p>
        </p:txBody>
      </p:sp>
    </p:spTree>
    <p:extLst>
      <p:ext uri="{BB962C8B-B14F-4D97-AF65-F5344CB8AC3E}">
        <p14:creationId xmlns:p14="http://schemas.microsoft.com/office/powerpoint/2010/main" val="16194730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827584" y="260648"/>
            <a:ext cx="7776864" cy="792088"/>
          </a:xfrm>
        </p:spPr>
        <p:txBody>
          <a:bodyPr>
            <a:noAutofit/>
          </a:bodyPr>
          <a:lstStyle/>
          <a:p>
            <a:r>
              <a:rPr lang="ru-RU" sz="30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Исполнение бюджета </a:t>
            </a:r>
            <a:br>
              <a:rPr lang="ru-RU" sz="30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0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за январь –июнь 2021 года </a:t>
            </a:r>
            <a:r>
              <a:rPr lang="ru-RU" sz="20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(тыс. рублей)</a:t>
            </a:r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4B2B9136-10D7-4F23-9158-D88D504E6C1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12" y="1196752"/>
            <a:ext cx="8856984" cy="5472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78566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Номер слайда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2820D1F6-787F-442D-9BEE-10493A920D66}" type="slidenum">
              <a:rPr lang="ru-RU" altLang="ru-RU" sz="1400" smtClean="0"/>
              <a:pPr eaLnBrk="1" hangingPunct="1"/>
              <a:t>3</a:t>
            </a:fld>
            <a:endParaRPr lang="ru-RU" altLang="ru-RU" sz="1400"/>
          </a:p>
        </p:txBody>
      </p:sp>
      <p:sp>
        <p:nvSpPr>
          <p:cNvPr id="14339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122238"/>
            <a:ext cx="8229600" cy="285750"/>
          </a:xfrm>
        </p:spPr>
        <p:txBody>
          <a:bodyPr>
            <a:normAutofit fontScale="90000"/>
          </a:bodyPr>
          <a:lstStyle/>
          <a:p>
            <a:pPr eaLnBrk="1" hangingPunct="1"/>
            <a:br>
              <a:rPr lang="ru-RU" altLang="ru-RU" sz="2000"/>
            </a:br>
            <a:r>
              <a:rPr lang="ru-RU" altLang="ru-RU" sz="2800">
                <a:solidFill>
                  <a:schemeClr val="bg1"/>
                </a:solidFill>
              </a:rPr>
              <a:t>Структура собственных доходов бюджета Мстиславского района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683568" y="476672"/>
            <a:ext cx="7776864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5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доходов</a:t>
            </a:r>
            <a:r>
              <a:rPr lang="en-US" sz="25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консолидированного бюджета Мстиславского района</a:t>
            </a:r>
            <a:endParaRPr lang="ru-RU" sz="2500" dirty="0"/>
          </a:p>
        </p:txBody>
      </p:sp>
      <p:graphicFrame>
        <p:nvGraphicFramePr>
          <p:cNvPr id="8" name="Объект 7">
            <a:extLst>
              <a:ext uri="{FF2B5EF4-FFF2-40B4-BE49-F238E27FC236}">
                <a16:creationId xmlns:a16="http://schemas.microsoft.com/office/drawing/2014/main" id="{00000000-0008-0000-0600-00000200000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71223249"/>
              </p:ext>
            </p:extLst>
          </p:nvPr>
        </p:nvGraphicFramePr>
        <p:xfrm>
          <a:off x="179512" y="1407130"/>
          <a:ext cx="8856984" cy="53143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809125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ru-RU" sz="20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Динамика доходов местных бюджетов в реальном выражении</a:t>
            </a:r>
            <a:br>
              <a:rPr lang="ru-RU" sz="20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(по сравнению с аналогичным периодом</a:t>
            </a:r>
            <a:r>
              <a:rPr lang="en-US" sz="20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2020 г.)</a:t>
            </a:r>
            <a:endParaRPr lang="ru-RU" sz="2000" dirty="0">
              <a:solidFill>
                <a:srgbClr val="7030A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61809" y="6108591"/>
            <a:ext cx="8135118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*Районный  бюджет (без учета безвозмездных поступлений, передаваемых в другие бюджеты)</a:t>
            </a:r>
          </a:p>
        </p:txBody>
      </p:sp>
      <p:graphicFrame>
        <p:nvGraphicFramePr>
          <p:cNvPr id="7" name="Диаграмма 6">
            <a:extLst>
              <a:ext uri="{FF2B5EF4-FFF2-40B4-BE49-F238E27FC236}">
                <a16:creationId xmlns:a16="http://schemas.microsoft.com/office/drawing/2014/main" id="{00000000-0008-0000-03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10186359"/>
              </p:ext>
            </p:extLst>
          </p:nvPr>
        </p:nvGraphicFramePr>
        <p:xfrm>
          <a:off x="251520" y="1052736"/>
          <a:ext cx="8712968" cy="55306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54037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8058"/>
          </a:xfrm>
        </p:spPr>
        <p:txBody>
          <a:bodyPr>
            <a:normAutofit/>
          </a:bodyPr>
          <a:lstStyle/>
          <a:p>
            <a:r>
              <a:rPr lang="ru-RU" sz="20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Доля собственных доходов в структуре доходов местных бюджетов</a:t>
            </a:r>
            <a:endParaRPr lang="ru-RU" sz="2000" dirty="0">
              <a:solidFill>
                <a:srgbClr val="7030A0"/>
              </a:solidFill>
            </a:endParaRPr>
          </a:p>
        </p:txBody>
      </p:sp>
      <p:graphicFrame>
        <p:nvGraphicFramePr>
          <p:cNvPr id="5" name="Диаграмма 4">
            <a:extLst>
              <a:ext uri="{FF2B5EF4-FFF2-40B4-BE49-F238E27FC236}">
                <a16:creationId xmlns:a16="http://schemas.microsoft.com/office/drawing/2014/main" id="{00000000-0008-0000-0200-000006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86842753"/>
              </p:ext>
            </p:extLst>
          </p:nvPr>
        </p:nvGraphicFramePr>
        <p:xfrm>
          <a:off x="323528" y="764704"/>
          <a:ext cx="8640960" cy="59046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67278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Autofit/>
          </a:bodyPr>
          <a:lstStyle/>
          <a:p>
            <a:r>
              <a:rPr lang="ru-RU" sz="20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расходов консолидированного бюджета Мстиславского района по функциональной классификации расходов бюджета</a:t>
            </a:r>
            <a:endParaRPr lang="ru-RU" sz="2000" dirty="0">
              <a:solidFill>
                <a:srgbClr val="7030A0"/>
              </a:solidFill>
            </a:endParaRPr>
          </a:p>
        </p:txBody>
      </p:sp>
      <p:graphicFrame>
        <p:nvGraphicFramePr>
          <p:cNvPr id="4" name="Диаграмма 3">
            <a:extLst>
              <a:ext uri="{FF2B5EF4-FFF2-40B4-BE49-F238E27FC236}">
                <a16:creationId xmlns:a16="http://schemas.microsoft.com/office/drawing/2014/main" id="{00000000-0008-0000-07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02500930"/>
              </p:ext>
            </p:extLst>
          </p:nvPr>
        </p:nvGraphicFramePr>
        <p:xfrm>
          <a:off x="323528" y="980728"/>
          <a:ext cx="8496944" cy="54673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288091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ru-RU" sz="20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расходов консолидированного бюджета            Мстиславского района по экономической классификации          расходов бюджета</a:t>
            </a:r>
            <a:endParaRPr lang="ru-RU" sz="2000" dirty="0">
              <a:solidFill>
                <a:srgbClr val="7030A0"/>
              </a:solidFill>
            </a:endParaRPr>
          </a:p>
        </p:txBody>
      </p:sp>
      <p:graphicFrame>
        <p:nvGraphicFramePr>
          <p:cNvPr id="6" name="Диаграмма 5">
            <a:extLst>
              <a:ext uri="{FF2B5EF4-FFF2-40B4-BE49-F238E27FC236}">
                <a16:creationId xmlns:a16="http://schemas.microsoft.com/office/drawing/2014/main" id="{00000000-0008-0000-05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14371167"/>
              </p:ext>
            </p:extLst>
          </p:nvPr>
        </p:nvGraphicFramePr>
        <p:xfrm>
          <a:off x="107504" y="1576387"/>
          <a:ext cx="8856983" cy="516498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0695941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5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2499</TotalTime>
  <Words>96</Words>
  <Application>Microsoft Office PowerPoint</Application>
  <PresentationFormat>Экран (4:3)</PresentationFormat>
  <Paragraphs>39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1" baseType="lpstr">
      <vt:lpstr>Arial</vt:lpstr>
      <vt:lpstr>Calibri</vt:lpstr>
      <vt:lpstr>Times New Roman</vt:lpstr>
      <vt:lpstr>Тема Office</vt:lpstr>
      <vt:lpstr>Презентация PowerPoint</vt:lpstr>
      <vt:lpstr>Исполнение бюджета  за январь –июнь 2021 года (тыс. рублей)</vt:lpstr>
      <vt:lpstr> Структура собственных доходов бюджета Мстиславского района</vt:lpstr>
      <vt:lpstr>Динамика доходов местных бюджетов в реальном выражении (по сравнению с аналогичным периодом 2020 г.)</vt:lpstr>
      <vt:lpstr>Доля собственных доходов в структуре доходов местных бюджетов</vt:lpstr>
      <vt:lpstr>Структура расходов консолидированного бюджета Мстиславского района по функциональной классификации расходов бюджета</vt:lpstr>
      <vt:lpstr>Структура расходов консолидированного бюджета            Мстиславского района по экономической классификации          расходов бюджета</vt:lpstr>
    </vt:vector>
  </TitlesOfParts>
  <Company>ГФУ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Сергеенко Елена</dc:creator>
  <cp:lastModifiedBy>Куксовская Елена Анатольевна</cp:lastModifiedBy>
  <cp:revision>143</cp:revision>
  <cp:lastPrinted>2019-02-05T07:31:59Z</cp:lastPrinted>
  <dcterms:created xsi:type="dcterms:W3CDTF">2016-07-18T07:02:46Z</dcterms:created>
  <dcterms:modified xsi:type="dcterms:W3CDTF">2022-02-10T09:11:12Z</dcterms:modified>
</cp:coreProperties>
</file>