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69" r:id="rId4"/>
    <p:sldId id="259" r:id="rId5"/>
    <p:sldId id="260" r:id="rId6"/>
    <p:sldId id="261" r:id="rId7"/>
    <p:sldId id="263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5767" autoAdjust="0"/>
  </p:normalViewPr>
  <p:slideViewPr>
    <p:cSldViewPr>
      <p:cViewPr varScale="1">
        <p:scale>
          <a:sx n="110" d="100"/>
          <a:sy n="110" d="100"/>
        </p:scale>
        <p:origin x="124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My%20Documents\&#1073;&#1102;&#1076;&#1078;&#1077;&#1090;&#1086;&#1086;&#1073;&#1088;&#1072;&#1079;&#1091;&#1102;&#1097;&#1080;&#1077;\&#1073;&#1102;&#1083;&#1083;&#1077;&#1090;&#1077;&#1085;&#1100;\2021\&#1103;&#1085;&#1074;&#1072;&#1088;&#1100;-&#1080;&#1102;&#1085;&#1100;\&#1103;&#1085;&#1074;&#1072;&#1088;&#1100;-&#1080;&#1102;&#1085;&#1100;%20202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My%20Documents\&#1073;&#1102;&#1076;&#1078;&#1077;&#1090;&#1086;&#1086;&#1073;&#1088;&#1072;&#1079;&#1091;&#1102;&#1097;&#1080;&#1077;\&#1073;&#1102;&#1083;&#1083;&#1077;&#1090;&#1077;&#1085;&#1100;\2021\&#1103;&#1085;&#1074;&#1072;&#1088;&#1100;-&#1080;&#1102;&#1085;&#1100;\&#1103;&#1085;&#1074;&#1072;&#1088;&#1100;-&#1080;&#1102;&#1085;&#1100;%202021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My%20Documents\&#1073;&#1102;&#1076;&#1078;&#1077;&#1090;&#1086;&#1086;&#1073;&#1088;&#1072;&#1079;&#1091;&#1102;&#1097;&#1080;&#1077;\&#1073;&#1102;&#1083;&#1083;&#1077;&#1090;&#1077;&#1085;&#1100;\2021\&#1103;&#1085;&#1074;&#1072;&#1088;&#1100;-&#1080;&#1102;&#1085;&#1100;\&#1103;&#1085;&#1074;&#1072;&#1088;&#1100;-&#1080;&#1102;&#1085;&#1100;%202021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My%20Documents\&#1073;&#1102;&#1076;&#1078;&#1077;&#1090;&#1086;&#1086;&#1073;&#1088;&#1072;&#1079;&#1091;&#1102;&#1097;&#1080;&#1077;\&#1073;&#1102;&#1083;&#1083;&#1077;&#1090;&#1077;&#1085;&#1100;\2021\&#1103;&#1085;&#1074;&#1072;&#1088;&#1100;-&#1080;&#1102;&#1085;&#1100;\&#1103;&#1085;&#1074;&#1072;&#1088;&#1100;-&#1080;&#1102;&#1085;&#1100;%202021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My%20Documents\&#1073;&#1102;&#1076;&#1078;&#1077;&#1090;&#1086;&#1086;&#1073;&#1088;&#1072;&#1079;&#1091;&#1102;&#1097;&#1080;&#1077;\&#1073;&#1102;&#1083;&#1083;&#1077;&#1090;&#1077;&#1085;&#1100;\2021\&#1103;&#1085;&#1074;&#1072;&#1088;&#1100;-&#1080;&#1102;&#1085;&#1100;\&#1103;&#1085;&#1074;&#1072;&#1088;&#1100;-&#1080;&#1102;&#1085;&#1100;%202021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552136878426744"/>
          <c:y val="0"/>
          <c:w val="0.62826971235960616"/>
          <c:h val="0.94929976809363048"/>
        </c:manualLayout>
      </c:layout>
      <c:pie3DChart>
        <c:varyColors val="1"/>
        <c:ser>
          <c:idx val="0"/>
          <c:order val="0"/>
          <c:explosion val="32"/>
          <c:dLbls>
            <c:dLbl>
              <c:idx val="0"/>
              <c:layout>
                <c:manualLayout>
                  <c:x val="9.5618451079941241E-2"/>
                  <c:y val="-0.12573239435961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91-4907-B3CB-0B914A5302B1}"/>
                </c:ext>
              </c:extLst>
            </c:dLbl>
            <c:dLbl>
              <c:idx val="1"/>
              <c:layout>
                <c:manualLayout>
                  <c:x val="0.15731192570733277"/>
                  <c:y val="4.3589391442348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91-4907-B3CB-0B914A5302B1}"/>
                </c:ext>
              </c:extLst>
            </c:dLbl>
            <c:dLbl>
              <c:idx val="2"/>
              <c:layout>
                <c:manualLayout>
                  <c:x val="3.6710753279346572E-2"/>
                  <c:y val="-0.20080781420179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91-4907-B3CB-0B914A5302B1}"/>
                </c:ext>
              </c:extLst>
            </c:dLbl>
            <c:dLbl>
              <c:idx val="3"/>
              <c:layout>
                <c:manualLayout>
                  <c:x val="0.10647688393438544"/>
                  <c:y val="-0.113004901412903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91-4907-B3CB-0B914A5302B1}"/>
                </c:ext>
              </c:extLst>
            </c:dLbl>
            <c:dLbl>
              <c:idx val="6"/>
              <c:layout>
                <c:manualLayout>
                  <c:x val="5.9357655136095158E-2"/>
                  <c:y val="1.8616683197376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B91-4907-B3CB-0B914A5302B1}"/>
                </c:ext>
              </c:extLst>
            </c:dLbl>
            <c:dLbl>
              <c:idx val="7"/>
              <c:layout>
                <c:manualLayout>
                  <c:x val="8.8142169728783901E-2"/>
                  <c:y val="-0.144333150216688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B91-4907-B3CB-0B914A5302B1}"/>
                </c:ext>
              </c:extLst>
            </c:dLbl>
            <c:dLbl>
              <c:idx val="8"/>
              <c:layout>
                <c:manualLayout>
                  <c:x val="8.1468117866066198E-2"/>
                  <c:y val="1.9719526338277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B91-4907-B3CB-0B914A5302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'Лист2 (2)'!$A$7:$A$10</c:f>
              <c:strCache>
                <c:ptCount val="4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Дотация</c:v>
                </c:pt>
                <c:pt idx="3">
                  <c:v>Субвенции и иные межбюджетные трансферты</c:v>
                </c:pt>
              </c:strCache>
            </c:strRef>
          </c:cat>
          <c:val>
            <c:numRef>
              <c:f>'Лист2 (2)'!$B$7:$B$10</c:f>
              <c:numCache>
                <c:formatCode>0.0%</c:formatCode>
                <c:ptCount val="4"/>
                <c:pt idx="0">
                  <c:v>0.29316043997230651</c:v>
                </c:pt>
                <c:pt idx="1">
                  <c:v>5.029072945242917E-2</c:v>
                </c:pt>
                <c:pt idx="2">
                  <c:v>0.64077604201912519</c:v>
                </c:pt>
                <c:pt idx="3">
                  <c:v>1.5772788556139106E-2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B91-4907-B3CB-0B914A5302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166756771131835E-2"/>
          <c:y val="0.7059914523399442"/>
          <c:w val="0.62040375225266953"/>
          <c:h val="0.28213030247904591"/>
        </c:manualLayout>
      </c:layout>
      <c:overlay val="0"/>
      <c:txPr>
        <a:bodyPr/>
        <a:lstStyle/>
        <a:p>
          <a:pPr>
            <a:defRPr sz="15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'доходы-1 (5)'!$A$8:$A$18</c:f>
              <c:strCache>
                <c:ptCount val="10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  <c:pt idx="9">
                  <c:v>Консолидированный бюджет района</c:v>
                </c:pt>
              </c:strCache>
            </c:strRef>
          </c:cat>
          <c:val>
            <c:numRef>
              <c:f>'доходы-1 (5)'!$B$8:$B$18</c:f>
            </c:numRef>
          </c:val>
          <c:extLst>
            <c:ext xmlns:c16="http://schemas.microsoft.com/office/drawing/2014/chart" uri="{C3380CC4-5D6E-409C-BE32-E72D297353CC}">
              <c16:uniqueId val="{00000000-4CEE-4639-8764-39FC98EAC580}"/>
            </c:ext>
          </c:extLst>
        </c:ser>
        <c:ser>
          <c:idx val="1"/>
          <c:order val="1"/>
          <c:invertIfNegative val="0"/>
          <c:cat>
            <c:strRef>
              <c:f>'доходы-1 (5)'!$A$8:$A$18</c:f>
              <c:strCache>
                <c:ptCount val="10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  <c:pt idx="9">
                  <c:v>Консолидированный бюджет района</c:v>
                </c:pt>
              </c:strCache>
            </c:strRef>
          </c:cat>
          <c:val>
            <c:numRef>
              <c:f>'доходы-1 (5)'!$C$8:$C$18</c:f>
            </c:numRef>
          </c:val>
          <c:extLst>
            <c:ext xmlns:c16="http://schemas.microsoft.com/office/drawing/2014/chart" uri="{C3380CC4-5D6E-409C-BE32-E72D297353CC}">
              <c16:uniqueId val="{00000001-4CEE-4639-8764-39FC98EAC580}"/>
            </c:ext>
          </c:extLst>
        </c:ser>
        <c:ser>
          <c:idx val="2"/>
          <c:order val="2"/>
          <c:invertIfNegative val="0"/>
          <c:cat>
            <c:strRef>
              <c:f>'доходы-1 (5)'!$A$8:$A$18</c:f>
              <c:strCache>
                <c:ptCount val="10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  <c:pt idx="9">
                  <c:v>Консолидированный бюджет района</c:v>
                </c:pt>
              </c:strCache>
            </c:strRef>
          </c:cat>
          <c:val>
            <c:numRef>
              <c:f>'доходы-1 (5)'!$D$8:$D$18</c:f>
            </c:numRef>
          </c:val>
          <c:extLst>
            <c:ext xmlns:c16="http://schemas.microsoft.com/office/drawing/2014/chart" uri="{C3380CC4-5D6E-409C-BE32-E72D297353CC}">
              <c16:uniqueId val="{00000002-4CEE-4639-8764-39FC98EAC580}"/>
            </c:ext>
          </c:extLst>
        </c:ser>
        <c:ser>
          <c:idx val="3"/>
          <c:order val="3"/>
          <c:invertIfNegative val="0"/>
          <c:cat>
            <c:strRef>
              <c:f>'доходы-1 (5)'!$A$8:$A$18</c:f>
              <c:strCache>
                <c:ptCount val="10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  <c:pt idx="9">
                  <c:v>Консолидированный бюджет района</c:v>
                </c:pt>
              </c:strCache>
            </c:strRef>
          </c:cat>
          <c:val>
            <c:numRef>
              <c:f>'доходы-1 (5)'!$E$8:$E$18</c:f>
            </c:numRef>
          </c:val>
          <c:extLst>
            <c:ext xmlns:c16="http://schemas.microsoft.com/office/drawing/2014/chart" uri="{C3380CC4-5D6E-409C-BE32-E72D297353CC}">
              <c16:uniqueId val="{00000003-4CEE-4639-8764-39FC98EAC580}"/>
            </c:ext>
          </c:extLst>
        </c:ser>
        <c:ser>
          <c:idx val="4"/>
          <c:order val="4"/>
          <c:invertIfNegative val="0"/>
          <c:cat>
            <c:strRef>
              <c:f>'доходы-1 (5)'!$A$8:$A$18</c:f>
              <c:strCache>
                <c:ptCount val="10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  <c:pt idx="9">
                  <c:v>Консолидированный бюджет района</c:v>
                </c:pt>
              </c:strCache>
            </c:strRef>
          </c:cat>
          <c:val>
            <c:numRef>
              <c:f>'доходы-1 (5)'!$F$8:$F$18</c:f>
            </c:numRef>
          </c:val>
          <c:extLst>
            <c:ext xmlns:c16="http://schemas.microsoft.com/office/drawing/2014/chart" uri="{C3380CC4-5D6E-409C-BE32-E72D297353CC}">
              <c16:uniqueId val="{00000004-4CEE-4639-8764-39FC98EAC580}"/>
            </c:ext>
          </c:extLst>
        </c:ser>
        <c:ser>
          <c:idx val="5"/>
          <c:order val="5"/>
          <c:invertIfNegative val="0"/>
          <c:cat>
            <c:strRef>
              <c:f>'доходы-1 (5)'!$A$8:$A$18</c:f>
              <c:strCache>
                <c:ptCount val="10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  <c:pt idx="9">
                  <c:v>Консолидированный бюджет района</c:v>
                </c:pt>
              </c:strCache>
            </c:strRef>
          </c:cat>
          <c:val>
            <c:numRef>
              <c:f>'доходы-1 (5)'!$G$8:$G$18</c:f>
            </c:numRef>
          </c:val>
          <c:extLst>
            <c:ext xmlns:c16="http://schemas.microsoft.com/office/drawing/2014/chart" uri="{C3380CC4-5D6E-409C-BE32-E72D297353CC}">
              <c16:uniqueId val="{00000005-4CEE-4639-8764-39FC98EAC580}"/>
            </c:ext>
          </c:extLst>
        </c:ser>
        <c:ser>
          <c:idx val="6"/>
          <c:order val="6"/>
          <c:tx>
            <c:v>итого доходов</c:v>
          </c:tx>
          <c:spPr>
            <a:ln>
              <a:solidFill>
                <a:schemeClr val="accent1"/>
              </a:solidFill>
            </a:ln>
          </c:spPr>
          <c:invertIfNegative val="0"/>
          <c:cat>
            <c:strRef>
              <c:f>'доходы-1 (5)'!$A$8:$A$18</c:f>
              <c:strCache>
                <c:ptCount val="10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  <c:pt idx="9">
                  <c:v>Консолидированный бюджет района</c:v>
                </c:pt>
              </c:strCache>
            </c:strRef>
          </c:cat>
          <c:val>
            <c:numRef>
              <c:f>'доходы-1 (5)'!$H$8:$H$18</c:f>
              <c:numCache>
                <c:formatCode>0.0%</c:formatCode>
                <c:ptCount val="10"/>
                <c:pt idx="0">
                  <c:v>0.97822826683120789</c:v>
                </c:pt>
                <c:pt idx="1">
                  <c:v>1.1295254467877862</c:v>
                </c:pt>
                <c:pt idx="2">
                  <c:v>1.047842238989837</c:v>
                </c:pt>
                <c:pt idx="3">
                  <c:v>0.94929010177344009</c:v>
                </c:pt>
                <c:pt idx="4">
                  <c:v>0.93876381137162512</c:v>
                </c:pt>
                <c:pt idx="5">
                  <c:v>1.622680114226956</c:v>
                </c:pt>
                <c:pt idx="6">
                  <c:v>0.76507003104009763</c:v>
                </c:pt>
                <c:pt idx="7">
                  <c:v>1.4055501249721594</c:v>
                </c:pt>
                <c:pt idx="8">
                  <c:v>1.0479307079333855</c:v>
                </c:pt>
                <c:pt idx="9">
                  <c:v>1.0500746016212117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EE-4639-8764-39FC98EAC580}"/>
            </c:ext>
          </c:extLst>
        </c:ser>
        <c:ser>
          <c:idx val="7"/>
          <c:order val="7"/>
          <c:tx>
            <c:v>собственные доходы</c:v>
          </c:tx>
          <c:invertIfNegative val="0"/>
          <c:cat>
            <c:strRef>
              <c:f>'доходы-1 (5)'!$A$8:$A$18</c:f>
              <c:strCache>
                <c:ptCount val="10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  <c:pt idx="9">
                  <c:v>Консолидированный бюджет района</c:v>
                </c:pt>
              </c:strCache>
            </c:strRef>
          </c:cat>
          <c:val>
            <c:numRef>
              <c:f>'доходы-1 (5)'!$I$8:$I$18</c:f>
              <c:numCache>
                <c:formatCode>0.0%</c:formatCode>
                <c:ptCount val="10"/>
                <c:pt idx="0">
                  <c:v>1.362653769649685</c:v>
                </c:pt>
                <c:pt idx="1">
                  <c:v>1.2341631437851208</c:v>
                </c:pt>
                <c:pt idx="2">
                  <c:v>1.6404316581001332</c:v>
                </c:pt>
                <c:pt idx="3">
                  <c:v>1.1487540425921405</c:v>
                </c:pt>
                <c:pt idx="4">
                  <c:v>1.1195235906862748</c:v>
                </c:pt>
                <c:pt idx="5">
                  <c:v>1.1495615754098634</c:v>
                </c:pt>
                <c:pt idx="6">
                  <c:v>1.1972576094391243</c:v>
                </c:pt>
                <c:pt idx="7">
                  <c:v>1.1445008731734254</c:v>
                </c:pt>
                <c:pt idx="8">
                  <c:v>1.0177732553793368</c:v>
                </c:pt>
                <c:pt idx="9">
                  <c:v>1.0260633404729889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EE-4639-8764-39FC98EAC5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490432"/>
        <c:axId val="185500416"/>
      </c:barChart>
      <c:catAx>
        <c:axId val="185490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5500416"/>
        <c:crosses val="autoZero"/>
        <c:auto val="1"/>
        <c:lblAlgn val="ctr"/>
        <c:lblOffset val="100"/>
        <c:noMultiLvlLbl val="0"/>
      </c:catAx>
      <c:valAx>
        <c:axId val="18550041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854904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2794012989125242"/>
          <c:y val="5.2667865335730674E-2"/>
          <c:w val="0.51740933471824335"/>
          <c:h val="0.84434965314375077"/>
        </c:manualLayout>
      </c:layout>
      <c:radarChart>
        <c:radarStyle val="marker"/>
        <c:varyColors val="0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'доходы-1 (4)'!$A$8:$A$17</c:f>
              <c:strCache>
                <c:ptCount val="9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</c:strCache>
            </c:strRef>
          </c:cat>
          <c:val>
            <c:numRef>
              <c:f>'доходы-1 (4)'!$B$8:$B$17</c:f>
            </c:numRef>
          </c:val>
          <c:extLst>
            <c:ext xmlns:c16="http://schemas.microsoft.com/office/drawing/2014/chart" uri="{C3380CC4-5D6E-409C-BE32-E72D297353CC}">
              <c16:uniqueId val="{00000000-93A7-4882-B284-A168CB8E92B8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'доходы-1 (4)'!$A$8:$A$17</c:f>
              <c:strCache>
                <c:ptCount val="9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</c:strCache>
            </c:strRef>
          </c:cat>
          <c:val>
            <c:numRef>
              <c:f>'доходы-1 (4)'!$C$8:$C$17</c:f>
            </c:numRef>
          </c:val>
          <c:extLst>
            <c:ext xmlns:c16="http://schemas.microsoft.com/office/drawing/2014/chart" uri="{C3380CC4-5D6E-409C-BE32-E72D297353CC}">
              <c16:uniqueId val="{00000001-93A7-4882-B284-A168CB8E92B8}"/>
            </c:ext>
          </c:extLst>
        </c:ser>
        <c:ser>
          <c:idx val="2"/>
          <c:order val="2"/>
          <c:marker>
            <c:symbol val="none"/>
          </c:marker>
          <c:dLbls>
            <c:dLbl>
              <c:idx val="0"/>
              <c:layout>
                <c:manualLayout>
                  <c:x val="8.9779839277117357E-2"/>
                  <c:y val="4.1742651900466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3A7-4882-B284-A168CB8E92B8}"/>
                </c:ext>
              </c:extLst>
            </c:dLbl>
            <c:dLbl>
              <c:idx val="1"/>
              <c:layout>
                <c:manualLayout>
                  <c:x val="7.8389669666333373E-2"/>
                  <c:y val="-5.61827818589262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3A7-4882-B284-A168CB8E92B8}"/>
                </c:ext>
              </c:extLst>
            </c:dLbl>
            <c:dLbl>
              <c:idx val="2"/>
              <c:layout>
                <c:manualLayout>
                  <c:x val="2.2310484020293935E-2"/>
                  <c:y val="5.1964415877910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3A7-4882-B284-A168CB8E92B8}"/>
                </c:ext>
              </c:extLst>
            </c:dLbl>
            <c:dLbl>
              <c:idx val="3"/>
              <c:layout>
                <c:manualLayout>
                  <c:x val="6.8638091138021703E-2"/>
                  <c:y val="4.7945553475088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3A7-4882-B284-A168CB8E92B8}"/>
                </c:ext>
              </c:extLst>
            </c:dLbl>
            <c:dLbl>
              <c:idx val="4"/>
              <c:layout>
                <c:manualLayout>
                  <c:x val="8.4872514165092769E-2"/>
                  <c:y val="0.106639065849051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3A7-4882-B284-A168CB8E92B8}"/>
                </c:ext>
              </c:extLst>
            </c:dLbl>
            <c:dLbl>
              <c:idx val="5"/>
              <c:layout>
                <c:manualLayout>
                  <c:x val="-9.2444126578528366E-2"/>
                  <c:y val="0.156213842093425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3A7-4882-B284-A168CB8E92B8}"/>
                </c:ext>
              </c:extLst>
            </c:dLbl>
            <c:dLbl>
              <c:idx val="6"/>
              <c:layout>
                <c:manualLayout>
                  <c:x val="-1.5367736918120236E-2"/>
                  <c:y val="1.3626365363198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3A7-4882-B284-A168CB8E92B8}"/>
                </c:ext>
              </c:extLst>
            </c:dLbl>
            <c:dLbl>
              <c:idx val="7"/>
              <c:layout>
                <c:manualLayout>
                  <c:x val="-0.14546080528089472"/>
                  <c:y val="2.044776190179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3A7-4882-B284-A168CB8E92B8}"/>
                </c:ext>
              </c:extLst>
            </c:dLbl>
            <c:dLbl>
              <c:idx val="8"/>
              <c:layout>
                <c:manualLayout>
                  <c:x val="-0.18027094211754247"/>
                  <c:y val="-0.10475174167639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3A7-4882-B284-A168CB8E92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'доходы-1 (4)'!$A$8:$A$17</c:f>
              <c:strCache>
                <c:ptCount val="9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</c:strCache>
            </c:strRef>
          </c:cat>
          <c:val>
            <c:numRef>
              <c:f>'доходы-1 (4)'!$D$8:$D$17</c:f>
              <c:numCache>
                <c:formatCode>0.0%</c:formatCode>
                <c:ptCount val="9"/>
                <c:pt idx="0">
                  <c:v>0.98904925644451258</c:v>
                </c:pt>
                <c:pt idx="1">
                  <c:v>0.67316451617627671</c:v>
                </c:pt>
                <c:pt idx="2">
                  <c:v>0.94977037887485649</c:v>
                </c:pt>
                <c:pt idx="3">
                  <c:v>0.75310185329874679</c:v>
                </c:pt>
                <c:pt idx="4">
                  <c:v>0.61300536822680762</c:v>
                </c:pt>
                <c:pt idx="5">
                  <c:v>0.47475704123034534</c:v>
                </c:pt>
                <c:pt idx="6">
                  <c:v>0.93135879449207581</c:v>
                </c:pt>
                <c:pt idx="7">
                  <c:v>0.45001375515818431</c:v>
                </c:pt>
                <c:pt idx="8">
                  <c:v>0.33568590422638389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3A7-4882-B284-A168CB8E92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85074432"/>
        <c:axId val="185087872"/>
      </c:radarChart>
      <c:catAx>
        <c:axId val="185074432"/>
        <c:scaling>
          <c:orientation val="minMax"/>
        </c:scaling>
        <c:delete val="0"/>
        <c:axPos val="b"/>
        <c:majorGridlines/>
        <c:numFmt formatCode="General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 baseline="0"/>
            </a:pPr>
            <a:endParaRPr lang="ru-RU"/>
          </a:p>
        </c:txPr>
        <c:crossAx val="185087872"/>
        <c:crosses val="autoZero"/>
        <c:auto val="1"/>
        <c:lblAlgn val="ctr"/>
        <c:lblOffset val="100"/>
        <c:noMultiLvlLbl val="0"/>
      </c:catAx>
      <c:valAx>
        <c:axId val="18508787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/>
          <a:lstStyle/>
          <a:p>
            <a:pPr>
              <a:defRPr sz="500" baseline="0">
                <a:solidFill>
                  <a:schemeClr val="bg1">
                    <a:lumMod val="85000"/>
                  </a:schemeClr>
                </a:solidFill>
              </a:defRPr>
            </a:pPr>
            <a:endParaRPr lang="ru-RU"/>
          </a:p>
        </c:txPr>
        <c:crossAx val="18507443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199403241344383"/>
          <c:y val="0"/>
          <c:w val="0.62826971235960616"/>
          <c:h val="0.94929976809363048"/>
        </c:manualLayout>
      </c:layout>
      <c:pie3DChart>
        <c:varyColors val="1"/>
        <c:ser>
          <c:idx val="0"/>
          <c:order val="0"/>
          <c:explosion val="32"/>
          <c:dLbls>
            <c:dLbl>
              <c:idx val="0"/>
              <c:layout>
                <c:manualLayout>
                  <c:x val="-4.9106354885312268E-3"/>
                  <c:y val="-9.9006342702338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21C-4E9D-B2EF-8655433156C3}"/>
                </c:ext>
              </c:extLst>
            </c:dLbl>
            <c:dLbl>
              <c:idx val="1"/>
              <c:layout>
                <c:manualLayout>
                  <c:x val="0.11988777515480355"/>
                  <c:y val="-0.144563793325140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1C-4E9D-B2EF-8655433156C3}"/>
                </c:ext>
              </c:extLst>
            </c:dLbl>
            <c:dLbl>
              <c:idx val="2"/>
              <c:layout>
                <c:manualLayout>
                  <c:x val="0.10196654557533842"/>
                  <c:y val="5.4708944057186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21C-4E9D-B2EF-8655433156C3}"/>
                </c:ext>
              </c:extLst>
            </c:dLbl>
            <c:dLbl>
              <c:idx val="3"/>
              <c:layout>
                <c:manualLayout>
                  <c:x val="2.0956652179889616E-2"/>
                  <c:y val="0.1112515000408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21C-4E9D-B2EF-8655433156C3}"/>
                </c:ext>
              </c:extLst>
            </c:dLbl>
            <c:dLbl>
              <c:idx val="4"/>
              <c:layout>
                <c:manualLayout>
                  <c:x val="0.19702995571113568"/>
                  <c:y val="-9.2472936162320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21C-4E9D-B2EF-8655433156C3}"/>
                </c:ext>
              </c:extLst>
            </c:dLbl>
            <c:dLbl>
              <c:idx val="6"/>
              <c:layout>
                <c:manualLayout>
                  <c:x val="5.9357655136095158E-2"/>
                  <c:y val="1.8616683197376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1C-4E9D-B2EF-8655433156C3}"/>
                </c:ext>
              </c:extLst>
            </c:dLbl>
            <c:dLbl>
              <c:idx val="7"/>
              <c:layout>
                <c:manualLayout>
                  <c:x val="8.8142169728783901E-2"/>
                  <c:y val="-0.144333150216688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21C-4E9D-B2EF-8655433156C3}"/>
                </c:ext>
              </c:extLst>
            </c:dLbl>
            <c:dLbl>
              <c:idx val="8"/>
              <c:layout>
                <c:manualLayout>
                  <c:x val="8.1468117866066198E-2"/>
                  <c:y val="1.9719526338277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1C-4E9D-B2EF-8655433156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'Лист2 (3)'!$A$7:$A$11</c:f>
              <c:strCache>
                <c:ptCount val="5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Охрана окружающей среды</c:v>
                </c:pt>
                <c:pt idx="3">
                  <c:v>Жилищно-коммунальные услуги и жилищное строительство</c:v>
                </c:pt>
                <c:pt idx="4">
                  <c:v>Социальная  сфера</c:v>
                </c:pt>
              </c:strCache>
            </c:strRef>
          </c:cat>
          <c:val>
            <c:numRef>
              <c:f>'Лист2 (3)'!$B$7:$B$11</c:f>
              <c:numCache>
                <c:formatCode>0.0%</c:formatCode>
                <c:ptCount val="5"/>
                <c:pt idx="0">
                  <c:v>0.112</c:v>
                </c:pt>
                <c:pt idx="1">
                  <c:v>2.3E-2</c:v>
                </c:pt>
                <c:pt idx="2">
                  <c:v>1E-3</c:v>
                </c:pt>
                <c:pt idx="3">
                  <c:v>6.0999999999999999E-2</c:v>
                </c:pt>
                <c:pt idx="4">
                  <c:v>0.80300000000000005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21C-4E9D-B2EF-8655433156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5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403397621478492E-2"/>
          <c:y val="1.5988219495818842E-2"/>
          <c:w val="0.6406153760087272"/>
          <c:h val="0.96414759201611422"/>
        </c:manualLayout>
      </c:layout>
      <c:pie3DChart>
        <c:varyColors val="1"/>
        <c:ser>
          <c:idx val="0"/>
          <c:order val="0"/>
          <c:explosion val="42"/>
          <c:dPt>
            <c:idx val="0"/>
            <c:bubble3D val="0"/>
            <c:explosion val="23"/>
            <c:extLst>
              <c:ext xmlns:c16="http://schemas.microsoft.com/office/drawing/2014/chart" uri="{C3380CC4-5D6E-409C-BE32-E72D297353CC}">
                <c16:uniqueId val="{00000001-75E0-476F-BFAE-510F65CF5170}"/>
              </c:ext>
            </c:extLst>
          </c:dPt>
          <c:dLbls>
            <c:dLbl>
              <c:idx val="0"/>
              <c:layout>
                <c:manualLayout>
                  <c:x val="-0.15305951573199231"/>
                  <c:y val="-8.9417173073821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5E0-476F-BFAE-510F65CF5170}"/>
                </c:ext>
              </c:extLst>
            </c:dLbl>
            <c:dLbl>
              <c:idx val="1"/>
              <c:layout>
                <c:manualLayout>
                  <c:x val="0.10881037625569107"/>
                  <c:y val="-0.165414354864035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5E0-476F-BFAE-510F65CF5170}"/>
                </c:ext>
              </c:extLst>
            </c:dLbl>
            <c:dLbl>
              <c:idx val="2"/>
              <c:layout>
                <c:manualLayout>
                  <c:x val="6.5396271409226686E-2"/>
                  <c:y val="0.21857931326368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5E0-476F-BFAE-510F65CF5170}"/>
                </c:ext>
              </c:extLst>
            </c:dLbl>
            <c:dLbl>
              <c:idx val="5"/>
              <c:layout>
                <c:manualLayout>
                  <c:x val="2.8283754185899176E-2"/>
                  <c:y val="-0.13878509402263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5E0-476F-BFAE-510F65CF5170}"/>
                </c:ext>
              </c:extLst>
            </c:dLbl>
            <c:dLbl>
              <c:idx val="6"/>
              <c:layout>
                <c:manualLayout>
                  <c:x val="7.2585346140399437E-2"/>
                  <c:y val="-0.10678548478687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5E0-476F-BFAE-510F65CF5170}"/>
                </c:ext>
              </c:extLst>
            </c:dLbl>
            <c:dLbl>
              <c:idx val="7"/>
              <c:layout>
                <c:manualLayout>
                  <c:x val="0.10828520306600228"/>
                  <c:y val="-0.102030191398574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5E0-476F-BFAE-510F65CF51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Лист2!$A$7:$A$15</c15:sqref>
                  </c15:fullRef>
                </c:ext>
              </c:extLst>
              <c:f>(Лист2!$A$7:$A$13,Лист2!$A$15)</c:f>
              <c:strCache>
                <c:ptCount val="8"/>
                <c:pt idx="0">
                  <c:v>Заработная плата рабочих и служащих</c:v>
                </c:pt>
                <c:pt idx="1">
                  <c:v>Взносы (отчисления) на социальное страхование</c:v>
                </c:pt>
                <c:pt idx="2">
                  <c:v>Лекарственные средства и изделия медицинского назначения</c:v>
                </c:pt>
                <c:pt idx="3">
                  <c:v>Продукты питания</c:v>
                </c:pt>
                <c:pt idx="4">
                  <c:v>Оплата коммунальных услуг</c:v>
                </c:pt>
                <c:pt idx="5">
                  <c:v>Трансферты населению</c:v>
                </c:pt>
                <c:pt idx="6">
                  <c:v>Субсидии </c:v>
                </c:pt>
                <c:pt idx="7">
                  <c:v>Прочие расходы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Лист2!$B$7:$B$15</c15:sqref>
                  </c15:fullRef>
                </c:ext>
              </c:extLst>
              <c:f>(Лист2!$B$7:$B$13,Лист2!$B$15)</c:f>
              <c:numCache>
                <c:formatCode>0.0%</c:formatCode>
                <c:ptCount val="8"/>
                <c:pt idx="0">
                  <c:v>0.51356842152586279</c:v>
                </c:pt>
                <c:pt idx="1">
                  <c:v>0.1709822102072594</c:v>
                </c:pt>
                <c:pt idx="2">
                  <c:v>2.5593141810162437E-2</c:v>
                </c:pt>
                <c:pt idx="3">
                  <c:v>2.1816708016997047E-2</c:v>
                </c:pt>
                <c:pt idx="4">
                  <c:v>0.12572800295214151</c:v>
                </c:pt>
                <c:pt idx="5">
                  <c:v>2.8915763813466239E-2</c:v>
                </c:pt>
                <c:pt idx="6">
                  <c:v>5.2329419281817856E-2</c:v>
                </c:pt>
                <c:pt idx="7">
                  <c:v>6.0834623611222265E-2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5E0-476F-BFAE-510F65CF51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988132862702498"/>
          <c:y val="4.5142197842236297E-2"/>
          <c:w val="0.3346014299936646"/>
          <c:h val="0.88915005161629856"/>
        </c:manualLayout>
      </c:layout>
      <c:overlay val="0"/>
      <c:txPr>
        <a:bodyPr/>
        <a:lstStyle/>
        <a:p>
          <a:pPr>
            <a:defRPr sz="1300" b="1" i="0" baseline="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08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401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16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45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7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59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71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66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55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368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893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62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779912" y="116632"/>
            <a:ext cx="525658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БЮЛЛЕТЕНЬ</a:t>
            </a:r>
          </a:p>
          <a:p>
            <a:pPr algn="ctr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местных бюджетов </a:t>
            </a:r>
          </a:p>
          <a:p>
            <a:pPr algn="ctr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Мстиславского района</a:t>
            </a:r>
          </a:p>
          <a:p>
            <a:pPr algn="ctr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январь-июнь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619473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6864" cy="792088"/>
          </a:xfrm>
        </p:spPr>
        <p:txBody>
          <a:bodyPr>
            <a:noAutofit/>
          </a:bodyPr>
          <a:lstStyle/>
          <a:p>
            <a:r>
              <a:rPr 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br>
              <a:rPr 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 январь –июнь 2021 года 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(тыс. рублей)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B2B9136-10D7-4F23-9158-D88D504E6C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96752"/>
            <a:ext cx="8856984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856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20D1F6-787F-442D-9BEE-10493A920D66}" type="slidenum">
              <a:rPr lang="ru-RU" altLang="ru-RU" sz="1400" smtClean="0"/>
              <a:pPr eaLnBrk="1" hangingPunct="1"/>
              <a:t>3</a:t>
            </a:fld>
            <a:endParaRPr lang="ru-RU" altLang="ru-RU" sz="1400"/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229600" cy="28575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ru-RU" altLang="ru-RU" sz="2000"/>
            </a:br>
            <a:r>
              <a:rPr lang="ru-RU" altLang="ru-RU" sz="2800">
                <a:solidFill>
                  <a:schemeClr val="bg1"/>
                </a:solidFill>
              </a:rPr>
              <a:t>Структура собственных доходов бюджета Мстиславского района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476672"/>
            <a:ext cx="777686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</a:t>
            </a:r>
            <a:r>
              <a:rPr lang="en-US" sz="25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консолидированного бюджета Мстиславского района</a:t>
            </a:r>
            <a:endParaRPr lang="ru-RU" sz="2500" dirty="0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223249"/>
              </p:ext>
            </p:extLst>
          </p:nvPr>
        </p:nvGraphicFramePr>
        <p:xfrm>
          <a:off x="179512" y="1407130"/>
          <a:ext cx="8856984" cy="5314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0912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доходов местных бюджетов в реальном выражении</a:t>
            </a:r>
            <a:b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сравнению с аналогичным периодом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г.)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1809" y="6108591"/>
            <a:ext cx="81351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*Районный  бюджет (без учета безвозмездных поступлений, передаваемых в другие бюджеты)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0186359"/>
              </p:ext>
            </p:extLst>
          </p:nvPr>
        </p:nvGraphicFramePr>
        <p:xfrm>
          <a:off x="251520" y="1052736"/>
          <a:ext cx="8712968" cy="5530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403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собственных доходов в структуре доходов местных бюджетов</a:t>
            </a:r>
            <a:endParaRPr lang="ru-RU" sz="2000" dirty="0">
              <a:solidFill>
                <a:srgbClr val="7030A0"/>
              </a:solidFill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0000000-0008-0000-02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6842753"/>
              </p:ext>
            </p:extLst>
          </p:nvPr>
        </p:nvGraphicFramePr>
        <p:xfrm>
          <a:off x="323528" y="764704"/>
          <a:ext cx="864096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727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Мстиславского района по функциональной классификации расходов бюджета</a:t>
            </a:r>
            <a:endParaRPr lang="ru-RU" sz="2000" dirty="0">
              <a:solidFill>
                <a:srgbClr val="7030A0"/>
              </a:solidFill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2500930"/>
              </p:ext>
            </p:extLst>
          </p:nvPr>
        </p:nvGraphicFramePr>
        <p:xfrm>
          <a:off x="323528" y="980728"/>
          <a:ext cx="8496944" cy="5467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8809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           Мстиславского района по экономической классификации          расходов бюджета</a:t>
            </a:r>
            <a:endParaRPr lang="ru-RU" sz="2000" dirty="0">
              <a:solidFill>
                <a:srgbClr val="7030A0"/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4371167"/>
              </p:ext>
            </p:extLst>
          </p:nvPr>
        </p:nvGraphicFramePr>
        <p:xfrm>
          <a:off x="107504" y="1576387"/>
          <a:ext cx="8856983" cy="5164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69594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2499</TotalTime>
  <Words>96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Исполнение бюджета  за январь –июнь 2021 года (тыс. рублей)</vt:lpstr>
      <vt:lpstr> Структура собственных доходов бюджета Мстиславского района</vt:lpstr>
      <vt:lpstr>Динамика доходов местных бюджетов в реальном выражении (по сравнению с аналогичным периодом 2020 г.)</vt:lpstr>
      <vt:lpstr>Доля собственных доходов в структуре доходов местных бюджетов</vt:lpstr>
      <vt:lpstr>Структура расходов консолидированного бюджета Мстиславского района по функциональной классификации расходов бюджета</vt:lpstr>
      <vt:lpstr>Структура расходов консолидированного бюджета            Мстиславского района по экономической классификации          расходов бюджета</vt:lpstr>
    </vt:vector>
  </TitlesOfParts>
  <Company>ГФУ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Сергеенко Елена</dc:creator>
  <cp:lastModifiedBy>Куксовская Елена Анатольевна</cp:lastModifiedBy>
  <cp:revision>143</cp:revision>
  <cp:lastPrinted>2019-02-05T07:31:59Z</cp:lastPrinted>
  <dcterms:created xsi:type="dcterms:W3CDTF">2016-07-18T07:02:46Z</dcterms:created>
  <dcterms:modified xsi:type="dcterms:W3CDTF">2022-02-10T09:11:12Z</dcterms:modified>
</cp:coreProperties>
</file>