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9" r:id="rId4"/>
    <p:sldId id="259" r:id="rId5"/>
    <p:sldId id="260" r:id="rId6"/>
    <p:sldId id="261" r:id="rId7"/>
    <p:sldId id="263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5767" autoAdjust="0"/>
  </p:normalViewPr>
  <p:slideViewPr>
    <p:cSldViewPr>
      <p:cViewPr varScale="1">
        <p:scale>
          <a:sx n="110" d="100"/>
          <a:sy n="110" d="100"/>
        </p:scale>
        <p:origin x="2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9;&#1077;&#1085;&#1090;&#1103;&#1073;&#1088;&#1100;\&#1103;&#1085;&#1074;&#1072;&#1088;&#1100;-&#1089;&#1077;&#1085;&#1090;&#1103;&#1073;&#1088;&#1100;%20202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9;&#1077;&#1085;&#1090;&#1103;&#1073;&#1088;&#1100;\&#1103;&#1085;&#1074;&#1072;&#1088;&#1100;-&#1089;&#1077;&#1085;&#1090;&#1103;&#1073;&#1088;&#1100;%20202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9;&#1077;&#1085;&#1090;&#1103;&#1073;&#1088;&#1100;\&#1103;&#1085;&#1074;&#1072;&#1088;&#1100;-&#1089;&#1077;&#1085;&#1090;&#1103;&#1073;&#1088;&#1100;%20202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9;&#1077;&#1085;&#1090;&#1103;&#1073;&#1088;&#1100;\&#1103;&#1085;&#1074;&#1072;&#1088;&#1100;-&#1089;&#1077;&#1085;&#1090;&#1103;&#1073;&#1088;&#1100;%20202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9;&#1077;&#1085;&#1090;&#1103;&#1073;&#1088;&#1100;\&#1103;&#1085;&#1074;&#1072;&#1088;&#1100;-&#1089;&#1077;&#1085;&#1090;&#1103;&#1073;&#1088;&#1100;%202021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552136878426744"/>
          <c:y val="0"/>
          <c:w val="0.62826971235960616"/>
          <c:h val="0.94929976809363048"/>
        </c:manualLayout>
      </c:layout>
      <c:pie3DChart>
        <c:varyColors val="1"/>
        <c:ser>
          <c:idx val="0"/>
          <c:order val="0"/>
          <c:explosion val="32"/>
          <c:dLbls>
            <c:dLbl>
              <c:idx val="0"/>
              <c:layout>
                <c:manualLayout>
                  <c:x val="9.5618451079941241E-2"/>
                  <c:y val="-0.12573239435961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90-4EBA-AD74-F436960890F7}"/>
                </c:ext>
              </c:extLst>
            </c:dLbl>
            <c:dLbl>
              <c:idx val="1"/>
              <c:layout>
                <c:manualLayout>
                  <c:x val="0.15731192570733277"/>
                  <c:y val="4.3589391442348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90-4EBA-AD74-F436960890F7}"/>
                </c:ext>
              </c:extLst>
            </c:dLbl>
            <c:dLbl>
              <c:idx val="2"/>
              <c:layout>
                <c:manualLayout>
                  <c:x val="3.6710753279346572E-2"/>
                  <c:y val="-0.20080781420179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90-4EBA-AD74-F436960890F7}"/>
                </c:ext>
              </c:extLst>
            </c:dLbl>
            <c:dLbl>
              <c:idx val="3"/>
              <c:layout>
                <c:manualLayout>
                  <c:x val="0.10647688393438544"/>
                  <c:y val="-0.113004901412903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90-4EBA-AD74-F436960890F7}"/>
                </c:ext>
              </c:extLst>
            </c:dLbl>
            <c:dLbl>
              <c:idx val="6"/>
              <c:layout>
                <c:manualLayout>
                  <c:x val="5.9357655136095158E-2"/>
                  <c:y val="1.8616683197376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90-4EBA-AD74-F436960890F7}"/>
                </c:ext>
              </c:extLst>
            </c:dLbl>
            <c:dLbl>
              <c:idx val="7"/>
              <c:layout>
                <c:manualLayout>
                  <c:x val="8.8142169728783901E-2"/>
                  <c:y val="-0.14433315021668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90-4EBA-AD74-F436960890F7}"/>
                </c:ext>
              </c:extLst>
            </c:dLbl>
            <c:dLbl>
              <c:idx val="8"/>
              <c:layout>
                <c:manualLayout>
                  <c:x val="8.1468117866066198E-2"/>
                  <c:y val="1.9719526338277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90-4EBA-AD74-F436960890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'Лист2 (2)'!$A$7:$A$10</c:f>
              <c:strCache>
                <c:ptCount val="4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Дотация</c:v>
                </c:pt>
                <c:pt idx="3">
                  <c:v>Субвенции и иные межбюджетные трансферты</c:v>
                </c:pt>
              </c:strCache>
            </c:strRef>
          </c:cat>
          <c:val>
            <c:numRef>
              <c:f>'Лист2 (2)'!$B$7:$B$10</c:f>
              <c:numCache>
                <c:formatCode>0.0%</c:formatCode>
                <c:ptCount val="4"/>
                <c:pt idx="0">
                  <c:v>0.28370909380094639</c:v>
                </c:pt>
                <c:pt idx="1">
                  <c:v>4.3729372937293731E-2</c:v>
                </c:pt>
                <c:pt idx="2">
                  <c:v>0.61545190663644678</c:v>
                </c:pt>
                <c:pt idx="3">
                  <c:v>5.7109626625313138E-2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B90-4EBA-AD74-F436960890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166756771131835E-2"/>
          <c:y val="0.7059914523399442"/>
          <c:w val="0.62040375225266953"/>
          <c:h val="0.28213030247904591"/>
        </c:manualLayout>
      </c:layout>
      <c:overlay val="0"/>
      <c:txPr>
        <a:bodyPr/>
        <a:lstStyle/>
        <a:p>
          <a:pPr>
            <a:defRPr sz="15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6613466272342561E-2"/>
          <c:y val="2.6108580528089471E-2"/>
          <c:w val="0.90935362094753458"/>
          <c:h val="0.658747916898122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(5)'!$B$8:$B$18</c:f>
            </c:numRef>
          </c:val>
          <c:extLst>
            <c:ext xmlns:c16="http://schemas.microsoft.com/office/drawing/2014/chart" uri="{C3380CC4-5D6E-409C-BE32-E72D297353CC}">
              <c16:uniqueId val="{00000000-50DA-4E17-B045-C7872B524413}"/>
            </c:ext>
          </c:extLst>
        </c:ser>
        <c:ser>
          <c:idx val="1"/>
          <c:order val="1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(5)'!$C$8:$C$18</c:f>
            </c:numRef>
          </c:val>
          <c:extLst>
            <c:ext xmlns:c16="http://schemas.microsoft.com/office/drawing/2014/chart" uri="{C3380CC4-5D6E-409C-BE32-E72D297353CC}">
              <c16:uniqueId val="{00000001-50DA-4E17-B045-C7872B524413}"/>
            </c:ext>
          </c:extLst>
        </c:ser>
        <c:ser>
          <c:idx val="2"/>
          <c:order val="2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(5)'!$D$8:$D$18</c:f>
            </c:numRef>
          </c:val>
          <c:extLst>
            <c:ext xmlns:c16="http://schemas.microsoft.com/office/drawing/2014/chart" uri="{C3380CC4-5D6E-409C-BE32-E72D297353CC}">
              <c16:uniqueId val="{00000002-50DA-4E17-B045-C7872B524413}"/>
            </c:ext>
          </c:extLst>
        </c:ser>
        <c:ser>
          <c:idx val="3"/>
          <c:order val="3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(5)'!$E$8:$E$18</c:f>
            </c:numRef>
          </c:val>
          <c:extLst>
            <c:ext xmlns:c16="http://schemas.microsoft.com/office/drawing/2014/chart" uri="{C3380CC4-5D6E-409C-BE32-E72D297353CC}">
              <c16:uniqueId val="{00000003-50DA-4E17-B045-C7872B524413}"/>
            </c:ext>
          </c:extLst>
        </c:ser>
        <c:ser>
          <c:idx val="4"/>
          <c:order val="4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(5)'!$F$8:$F$18</c:f>
            </c:numRef>
          </c:val>
          <c:extLst>
            <c:ext xmlns:c16="http://schemas.microsoft.com/office/drawing/2014/chart" uri="{C3380CC4-5D6E-409C-BE32-E72D297353CC}">
              <c16:uniqueId val="{00000004-50DA-4E17-B045-C7872B524413}"/>
            </c:ext>
          </c:extLst>
        </c:ser>
        <c:ser>
          <c:idx val="5"/>
          <c:order val="5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(5)'!$G$8:$G$18</c:f>
            </c:numRef>
          </c:val>
          <c:extLst>
            <c:ext xmlns:c16="http://schemas.microsoft.com/office/drawing/2014/chart" uri="{C3380CC4-5D6E-409C-BE32-E72D297353CC}">
              <c16:uniqueId val="{00000005-50DA-4E17-B045-C7872B524413}"/>
            </c:ext>
          </c:extLst>
        </c:ser>
        <c:ser>
          <c:idx val="6"/>
          <c:order val="6"/>
          <c:tx>
            <c:v>итого доходов</c:v>
          </c:tx>
          <c:spPr>
            <a:ln>
              <a:solidFill>
                <a:schemeClr val="accent1"/>
              </a:solidFill>
            </a:ln>
          </c:spPr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(5)'!$H$8:$H$18</c:f>
              <c:numCache>
                <c:formatCode>0.0%</c:formatCode>
                <c:ptCount val="10"/>
                <c:pt idx="0">
                  <c:v>0.72809152020085355</c:v>
                </c:pt>
                <c:pt idx="1">
                  <c:v>1.2299752056299551</c:v>
                </c:pt>
                <c:pt idx="2">
                  <c:v>1.085442142264279</c:v>
                </c:pt>
                <c:pt idx="3">
                  <c:v>1.1233538535140137</c:v>
                </c:pt>
                <c:pt idx="4">
                  <c:v>0.9934757127530478</c:v>
                </c:pt>
                <c:pt idx="5">
                  <c:v>1.0755985732285305</c:v>
                </c:pt>
                <c:pt idx="6">
                  <c:v>0.58523402375563649</c:v>
                </c:pt>
                <c:pt idx="7">
                  <c:v>1.3456472812677549</c:v>
                </c:pt>
                <c:pt idx="8">
                  <c:v>1.03364994602352</c:v>
                </c:pt>
                <c:pt idx="9">
                  <c:v>1.0332782363845765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DA-4E17-B045-C7872B524413}"/>
            </c:ext>
          </c:extLst>
        </c:ser>
        <c:ser>
          <c:idx val="7"/>
          <c:order val="7"/>
          <c:tx>
            <c:v>собственные доходы</c:v>
          </c:tx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(5)'!$I$8:$I$18</c:f>
              <c:numCache>
                <c:formatCode>0.0%</c:formatCode>
                <c:ptCount val="10"/>
                <c:pt idx="0">
                  <c:v>1.0957729417211717</c:v>
                </c:pt>
                <c:pt idx="1">
                  <c:v>1.1717846422946518</c:v>
                </c:pt>
                <c:pt idx="2">
                  <c:v>1.0923272609416179</c:v>
                </c:pt>
                <c:pt idx="3">
                  <c:v>1.0501178182333171</c:v>
                </c:pt>
                <c:pt idx="4">
                  <c:v>1.0037944558565877</c:v>
                </c:pt>
                <c:pt idx="5">
                  <c:v>0.96382593892967339</c:v>
                </c:pt>
                <c:pt idx="6">
                  <c:v>1.0506663987676643</c:v>
                </c:pt>
                <c:pt idx="7">
                  <c:v>0.86728642270703016</c:v>
                </c:pt>
                <c:pt idx="8">
                  <c:v>1.0342538060999502</c:v>
                </c:pt>
                <c:pt idx="9">
                  <c:v>1.0339527429211952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0DA-4E17-B045-C7872B524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490432"/>
        <c:axId val="185500416"/>
      </c:barChart>
      <c:catAx>
        <c:axId val="18549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 i="0" baseline="0"/>
            </a:pPr>
            <a:endParaRPr lang="ru-RU"/>
          </a:p>
        </c:txPr>
        <c:crossAx val="185500416"/>
        <c:crosses val="autoZero"/>
        <c:auto val="1"/>
        <c:lblAlgn val="ctr"/>
        <c:lblOffset val="100"/>
        <c:noMultiLvlLbl val="0"/>
      </c:catAx>
      <c:valAx>
        <c:axId val="1855004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85490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9986337606198024E-2"/>
          <c:y val="0.8839882605636411"/>
          <c:w val="0.52253124308501997"/>
          <c:h val="0.10211198755693812"/>
        </c:manualLayout>
      </c:layout>
      <c:overlay val="0"/>
      <c:txPr>
        <a:bodyPr/>
        <a:lstStyle/>
        <a:p>
          <a:pPr>
            <a:defRPr sz="1300" b="1" i="0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794012989125242"/>
          <c:y val="5.2667865335730674E-2"/>
          <c:w val="0.51740933471824335"/>
          <c:h val="0.84434965314375077"/>
        </c:manualLayout>
      </c:layout>
      <c:radarChart>
        <c:radarStyle val="marker"/>
        <c:varyColors val="0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'доходы-1 (4)'!$A$8:$A$17</c:f>
              <c:strCache>
                <c:ptCount val="9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</c:strCache>
            </c:strRef>
          </c:cat>
          <c:val>
            <c:numRef>
              <c:f>'доходы-1 (4)'!$B$8:$B$17</c:f>
            </c:numRef>
          </c:val>
          <c:extLst>
            <c:ext xmlns:c16="http://schemas.microsoft.com/office/drawing/2014/chart" uri="{C3380CC4-5D6E-409C-BE32-E72D297353CC}">
              <c16:uniqueId val="{00000000-B8FB-4F84-92F2-358C349B9DD1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'доходы-1 (4)'!$A$8:$A$17</c:f>
              <c:strCache>
                <c:ptCount val="9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</c:strCache>
            </c:strRef>
          </c:cat>
          <c:val>
            <c:numRef>
              <c:f>'доходы-1 (4)'!$C$8:$C$17</c:f>
            </c:numRef>
          </c:val>
          <c:extLst>
            <c:ext xmlns:c16="http://schemas.microsoft.com/office/drawing/2014/chart" uri="{C3380CC4-5D6E-409C-BE32-E72D297353CC}">
              <c16:uniqueId val="{00000001-B8FB-4F84-92F2-358C349B9DD1}"/>
            </c:ext>
          </c:extLst>
        </c:ser>
        <c:ser>
          <c:idx val="2"/>
          <c:order val="2"/>
          <c:marker>
            <c:symbol val="none"/>
          </c:marker>
          <c:dLbls>
            <c:dLbl>
              <c:idx val="0"/>
              <c:layout>
                <c:manualLayout>
                  <c:x val="8.9092055150580496E-2"/>
                  <c:y val="2.238505043901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8FB-4F84-92F2-358C349B9DD1}"/>
                </c:ext>
              </c:extLst>
            </c:dLbl>
            <c:dLbl>
              <c:idx val="1"/>
              <c:layout>
                <c:manualLayout>
                  <c:x val="7.6479422997586574E-2"/>
                  <c:y val="-1.422166070667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FB-4F84-92F2-358C349B9DD1}"/>
                </c:ext>
              </c:extLst>
            </c:dLbl>
            <c:dLbl>
              <c:idx val="2"/>
              <c:layout>
                <c:manualLayout>
                  <c:x val="9.3996389751071649E-2"/>
                  <c:y val="1.9701743793667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8FB-4F84-92F2-358C349B9DD1}"/>
                </c:ext>
              </c:extLst>
            </c:dLbl>
            <c:dLbl>
              <c:idx val="3"/>
              <c:layout>
                <c:manualLayout>
                  <c:x val="8.9664732878761755E-2"/>
                  <c:y val="6.3001479341299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FB-4F84-92F2-358C349B9DD1}"/>
                </c:ext>
              </c:extLst>
            </c:dLbl>
            <c:dLbl>
              <c:idx val="4"/>
              <c:layout>
                <c:manualLayout>
                  <c:x val="8.6159170545751368E-2"/>
                  <c:y val="9.3734011555289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8FB-4F84-92F2-358C349B9DD1}"/>
                </c:ext>
              </c:extLst>
            </c:dLbl>
            <c:dLbl>
              <c:idx val="5"/>
              <c:layout>
                <c:manualLayout>
                  <c:x val="-8.5867464557058404E-2"/>
                  <c:y val="0.14761048698018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8FB-4F84-92F2-358C349B9DD1}"/>
                </c:ext>
              </c:extLst>
            </c:dLbl>
            <c:dLbl>
              <c:idx val="6"/>
              <c:layout>
                <c:manualLayout>
                  <c:x val="-4.2466460451042083E-2"/>
                  <c:y val="1.7928058455574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8FB-4F84-92F2-358C349B9DD1}"/>
                </c:ext>
              </c:extLst>
            </c:dLbl>
            <c:dLbl>
              <c:idx val="7"/>
              <c:layout>
                <c:manualLayout>
                  <c:x val="-0.15658536229087028"/>
                  <c:y val="5.39184761853148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8FB-4F84-92F2-358C349B9DD1}"/>
                </c:ext>
              </c:extLst>
            </c:dLbl>
            <c:dLbl>
              <c:idx val="8"/>
              <c:layout>
                <c:manualLayout>
                  <c:x val="-0.17644073543550512"/>
                  <c:y val="-0.113355140986221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8FB-4F84-92F2-358C349B9D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'доходы-1 (4)'!$A$8:$A$17</c:f>
              <c:strCache>
                <c:ptCount val="9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</c:strCache>
            </c:strRef>
          </c:cat>
          <c:val>
            <c:numRef>
              <c:f>'доходы-1 (4)'!$D$8:$D$17</c:f>
              <c:numCache>
                <c:formatCode>0.0%</c:formatCode>
                <c:ptCount val="9"/>
                <c:pt idx="0">
                  <c:v>0.97077207641037089</c:v>
                </c:pt>
                <c:pt idx="1">
                  <c:v>0.68869995840950193</c:v>
                </c:pt>
                <c:pt idx="2">
                  <c:v>0.6818999375986492</c:v>
                </c:pt>
                <c:pt idx="3">
                  <c:v>0.6884330756376591</c:v>
                </c:pt>
                <c:pt idx="4">
                  <c:v>0.6508471146062218</c:v>
                </c:pt>
                <c:pt idx="5">
                  <c:v>0.53315116865646539</c:v>
                </c:pt>
                <c:pt idx="6">
                  <c:v>0.92731793960923625</c:v>
                </c:pt>
                <c:pt idx="7">
                  <c:v>0.43424359072525909</c:v>
                </c:pt>
                <c:pt idx="8">
                  <c:v>0.32023514414353882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8FB-4F84-92F2-358C349B9D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5074432"/>
        <c:axId val="185087872"/>
      </c:radarChart>
      <c:catAx>
        <c:axId val="185074432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300" b="1" i="0" baseline="0"/>
            </a:pPr>
            <a:endParaRPr lang="ru-RU"/>
          </a:p>
        </c:txPr>
        <c:crossAx val="185087872"/>
        <c:crosses val="autoZero"/>
        <c:auto val="1"/>
        <c:lblAlgn val="ctr"/>
        <c:lblOffset val="100"/>
        <c:noMultiLvlLbl val="0"/>
      </c:catAx>
      <c:valAx>
        <c:axId val="18508787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/>
          <a:lstStyle/>
          <a:p>
            <a:pPr>
              <a:defRPr sz="500" baseline="0">
                <a:solidFill>
                  <a:schemeClr val="bg1">
                    <a:lumMod val="85000"/>
                  </a:schemeClr>
                </a:solidFill>
              </a:defRPr>
            </a:pPr>
            <a:endParaRPr lang="ru-RU"/>
          </a:p>
        </c:txPr>
        <c:crossAx val="1850744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199403241344383"/>
          <c:y val="0"/>
          <c:w val="0.62826971235960616"/>
          <c:h val="0.94929976809363048"/>
        </c:manualLayout>
      </c:layout>
      <c:pie3DChart>
        <c:varyColors val="1"/>
        <c:ser>
          <c:idx val="0"/>
          <c:order val="0"/>
          <c:explosion val="32"/>
          <c:dLbls>
            <c:dLbl>
              <c:idx val="0"/>
              <c:layout>
                <c:manualLayout>
                  <c:x val="-4.9106354885312268E-3"/>
                  <c:y val="-9.9006342702338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8A-434E-8BA2-C0B2A96D32F7}"/>
                </c:ext>
              </c:extLst>
            </c:dLbl>
            <c:dLbl>
              <c:idx val="1"/>
              <c:layout>
                <c:manualLayout>
                  <c:x val="0.11988777515480355"/>
                  <c:y val="-0.144563793325140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8A-434E-8BA2-C0B2A96D32F7}"/>
                </c:ext>
              </c:extLst>
            </c:dLbl>
            <c:dLbl>
              <c:idx val="2"/>
              <c:layout>
                <c:manualLayout>
                  <c:x val="0.10196654557533842"/>
                  <c:y val="5.4708944057186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88A-434E-8BA2-C0B2A96D32F7}"/>
                </c:ext>
              </c:extLst>
            </c:dLbl>
            <c:dLbl>
              <c:idx val="3"/>
              <c:layout>
                <c:manualLayout>
                  <c:x val="-1.5985569028098012E-2"/>
                  <c:y val="0.121663672224446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8A-434E-8BA2-C0B2A96D32F7}"/>
                </c:ext>
              </c:extLst>
            </c:dLbl>
            <c:dLbl>
              <c:idx val="4"/>
              <c:layout>
                <c:manualLayout>
                  <c:x val="0.20683439475143459"/>
                  <c:y val="-6.7837239643110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8A-434E-8BA2-C0B2A96D32F7}"/>
                </c:ext>
              </c:extLst>
            </c:dLbl>
            <c:dLbl>
              <c:idx val="6"/>
              <c:layout>
                <c:manualLayout>
                  <c:x val="5.9357655136095158E-2"/>
                  <c:y val="1.8616683197376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8A-434E-8BA2-C0B2A96D32F7}"/>
                </c:ext>
              </c:extLst>
            </c:dLbl>
            <c:dLbl>
              <c:idx val="7"/>
              <c:layout>
                <c:manualLayout>
                  <c:x val="8.8142169728783901E-2"/>
                  <c:y val="-0.14433315021668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8A-434E-8BA2-C0B2A96D32F7}"/>
                </c:ext>
              </c:extLst>
            </c:dLbl>
            <c:dLbl>
              <c:idx val="8"/>
              <c:layout>
                <c:manualLayout>
                  <c:x val="8.1468117866066198E-2"/>
                  <c:y val="1.9719526338277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8A-434E-8BA2-C0B2A96D32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'Лист2 (3)'!$A$7:$A$11</c:f>
              <c:strCache>
                <c:ptCount val="5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Охрана окружающей среды</c:v>
                </c:pt>
                <c:pt idx="3">
                  <c:v>Жилищно-коммунальные услуги и жилищное строительство</c:v>
                </c:pt>
                <c:pt idx="4">
                  <c:v>Социальная  сфера</c:v>
                </c:pt>
              </c:strCache>
            </c:strRef>
          </c:cat>
          <c:val>
            <c:numRef>
              <c:f>'Лист2 (3)'!$B$7:$B$11</c:f>
              <c:numCache>
                <c:formatCode>0.0%</c:formatCode>
                <c:ptCount val="5"/>
                <c:pt idx="0">
                  <c:v>0.13700000000000001</c:v>
                </c:pt>
                <c:pt idx="1">
                  <c:v>2.4E-2</c:v>
                </c:pt>
                <c:pt idx="2">
                  <c:v>1E-3</c:v>
                </c:pt>
                <c:pt idx="3">
                  <c:v>9.4E-2</c:v>
                </c:pt>
                <c:pt idx="4">
                  <c:v>0.74399999999999999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88A-434E-8BA2-C0B2A96D32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5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133658354130795E-3"/>
          <c:y val="3.1440788444490789E-2"/>
          <c:w val="0.6406153760087272"/>
          <c:h val="0.96414759201611422"/>
        </c:manualLayout>
      </c:layout>
      <c:pie3DChart>
        <c:varyColors val="1"/>
        <c:ser>
          <c:idx val="0"/>
          <c:order val="0"/>
          <c:explosion val="42"/>
          <c:dPt>
            <c:idx val="0"/>
            <c:bubble3D val="0"/>
            <c:explosion val="23"/>
            <c:extLst>
              <c:ext xmlns:c16="http://schemas.microsoft.com/office/drawing/2014/chart" uri="{C3380CC4-5D6E-409C-BE32-E72D297353CC}">
                <c16:uniqueId val="{00000001-0577-4CC0-83E9-3549F220633E}"/>
              </c:ext>
            </c:extLst>
          </c:dPt>
          <c:dLbls>
            <c:dLbl>
              <c:idx val="0"/>
              <c:layout>
                <c:manualLayout>
                  <c:x val="-0.10014871586877573"/>
                  <c:y val="-0.214819324909967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77-4CC0-83E9-3549F220633E}"/>
                </c:ext>
              </c:extLst>
            </c:dLbl>
            <c:dLbl>
              <c:idx val="1"/>
              <c:layout>
                <c:manualLayout>
                  <c:x val="0.15731192570733277"/>
                  <c:y val="4.3589391442348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77-4CC0-83E9-3549F220633E}"/>
                </c:ext>
              </c:extLst>
            </c:dLbl>
            <c:dLbl>
              <c:idx val="5"/>
              <c:layout>
                <c:manualLayout>
                  <c:x val="2.8283754185899176E-2"/>
                  <c:y val="-0.13878509402263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77-4CC0-83E9-3549F220633E}"/>
                </c:ext>
              </c:extLst>
            </c:dLbl>
            <c:dLbl>
              <c:idx val="6"/>
              <c:layout>
                <c:manualLayout>
                  <c:x val="5.9357655136095158E-2"/>
                  <c:y val="1.8616683197376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77-4CC0-83E9-3549F220633E}"/>
                </c:ext>
              </c:extLst>
            </c:dLbl>
            <c:dLbl>
              <c:idx val="7"/>
              <c:layout>
                <c:manualLayout>
                  <c:x val="8.8142169728783901E-2"/>
                  <c:y val="-0.14433315021668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77-4CC0-83E9-3549F220633E}"/>
                </c:ext>
              </c:extLst>
            </c:dLbl>
            <c:dLbl>
              <c:idx val="8"/>
              <c:layout>
                <c:manualLayout>
                  <c:x val="7.5950837179835279E-2"/>
                  <c:y val="8.4843700450040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77-4CC0-83E9-3549F22063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Лист2!$A$7:$A$15</c:f>
              <c:strCache>
                <c:ptCount val="9"/>
                <c:pt idx="0">
                  <c:v>Заработная плата рабочих и служащих</c:v>
                </c:pt>
                <c:pt idx="1">
                  <c:v>Взносы (отчисления) на социальное страхование</c:v>
                </c:pt>
                <c:pt idx="2">
                  <c:v>Лекарственные средства и изделия медицинского назначения</c:v>
                </c:pt>
                <c:pt idx="3">
                  <c:v>Продукты питания</c:v>
                </c:pt>
                <c:pt idx="4">
                  <c:v>Оплата коммунальных услуг</c:v>
                </c:pt>
                <c:pt idx="5">
                  <c:v>Трансферты населению</c:v>
                </c:pt>
                <c:pt idx="6">
                  <c:v>Субсидии </c:v>
                </c:pt>
                <c:pt idx="7">
                  <c:v>Капитальное строительство</c:v>
                </c:pt>
                <c:pt idx="8">
                  <c:v>Прочие расходы</c:v>
                </c:pt>
              </c:strCache>
            </c:strRef>
          </c:cat>
          <c:val>
            <c:numRef>
              <c:f>Лист2!$B$7:$B$15</c:f>
              <c:numCache>
                <c:formatCode>0.0%</c:formatCode>
                <c:ptCount val="9"/>
                <c:pt idx="0">
                  <c:v>0.47354398916172169</c:v>
                </c:pt>
                <c:pt idx="1">
                  <c:v>0.16250147224541447</c:v>
                </c:pt>
                <c:pt idx="2">
                  <c:v>2.7941463394715281E-2</c:v>
                </c:pt>
                <c:pt idx="3">
                  <c:v>2.079174200160808E-2</c:v>
                </c:pt>
                <c:pt idx="4">
                  <c:v>9.2989987199918744E-2</c:v>
                </c:pt>
                <c:pt idx="5">
                  <c:v>3.1849979883034486E-2</c:v>
                </c:pt>
                <c:pt idx="6">
                  <c:v>7.0193152218117172E-2</c:v>
                </c:pt>
                <c:pt idx="7">
                  <c:v>5.6529119706344617E-4</c:v>
                </c:pt>
                <c:pt idx="8">
                  <c:v>0.11962292269840664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577-4CC0-83E9-3549F22063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988132862702498"/>
          <c:y val="4.5142197842236297E-2"/>
          <c:w val="0.3346014299936646"/>
          <c:h val="0.88915005161629856"/>
        </c:manualLayout>
      </c:layout>
      <c:overlay val="0"/>
      <c:txPr>
        <a:bodyPr/>
        <a:lstStyle/>
        <a:p>
          <a:pPr>
            <a:defRPr sz="1300" b="1" i="0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08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40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16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45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59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7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66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55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36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89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79912" y="116632"/>
            <a:ext cx="525658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БЮЛЛЕТЕНЬ</a:t>
            </a: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местных бюджетов </a:t>
            </a: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Мстиславского района</a:t>
            </a: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январь-сентябрь 2021 года</a:t>
            </a:r>
          </a:p>
        </p:txBody>
      </p:sp>
    </p:spTree>
    <p:extLst>
      <p:ext uri="{BB962C8B-B14F-4D97-AF65-F5344CB8AC3E}">
        <p14:creationId xmlns:p14="http://schemas.microsoft.com/office/powerpoint/2010/main" val="1619473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6864" cy="792088"/>
          </a:xfrm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январь –сентябрь 2021 года 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453EB24-2AD7-4976-A414-95397751C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96752"/>
            <a:ext cx="8928992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5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20D1F6-787F-442D-9BEE-10493A920D66}" type="slidenum">
              <a:rPr lang="ru-RU" altLang="ru-RU" sz="1400" smtClean="0"/>
              <a:pPr eaLnBrk="1" hangingPunct="1"/>
              <a:t>3</a:t>
            </a:fld>
            <a:endParaRPr lang="ru-RU" altLang="ru-RU" sz="1400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28575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ru-RU" altLang="ru-RU" sz="2000"/>
            </a:br>
            <a:r>
              <a:rPr lang="ru-RU" altLang="ru-RU" sz="2800">
                <a:solidFill>
                  <a:schemeClr val="bg1"/>
                </a:solidFill>
              </a:rPr>
              <a:t>Структура собственных доходов бюджета Мстиславского района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476672"/>
            <a:ext cx="77768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</a:t>
            </a:r>
            <a:r>
              <a:rPr lang="en-US" sz="2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консолидированного бюджета Мстиславского района</a:t>
            </a:r>
            <a:endParaRPr lang="ru-RU" sz="25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651763"/>
              </p:ext>
            </p:extLst>
          </p:nvPr>
        </p:nvGraphicFramePr>
        <p:xfrm>
          <a:off x="251520" y="1556792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091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местных бюджетов в реальном выражении</a:t>
            </a:r>
            <a:b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сравнению с аналогичным периодом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г.)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1809" y="6108591"/>
            <a:ext cx="81351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*Районный  бюджет (без учета безвозмездных поступлений, передаваемых в другие бюджеты)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573623"/>
              </p:ext>
            </p:extLst>
          </p:nvPr>
        </p:nvGraphicFramePr>
        <p:xfrm>
          <a:off x="179512" y="1052736"/>
          <a:ext cx="871296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40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собственных доходов в структуре доходов местных бюджетов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0672454"/>
              </p:ext>
            </p:extLst>
          </p:nvPr>
        </p:nvGraphicFramePr>
        <p:xfrm>
          <a:off x="107504" y="764704"/>
          <a:ext cx="9036496" cy="5904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727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Мстиславского района по функциональной классификации расходов бюджета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8130248"/>
              </p:ext>
            </p:extLst>
          </p:nvPr>
        </p:nvGraphicFramePr>
        <p:xfrm>
          <a:off x="251520" y="695324"/>
          <a:ext cx="8568951" cy="6046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880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           Мстиславского района по экономической классификации          расходов бюджета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4545617"/>
              </p:ext>
            </p:extLst>
          </p:nvPr>
        </p:nvGraphicFramePr>
        <p:xfrm>
          <a:off x="107504" y="1268760"/>
          <a:ext cx="8784976" cy="575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9594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2505</TotalTime>
  <Words>96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Исполнение бюджета  за январь –сентябрь 2021 года (тыс. рублей)</vt:lpstr>
      <vt:lpstr> Структура собственных доходов бюджета Мстиславского района</vt:lpstr>
      <vt:lpstr>Динамика доходов местных бюджетов в реальном выражении (по сравнению с аналогичным периодом 2020 г.)</vt:lpstr>
      <vt:lpstr>Доля собственных доходов в структуре доходов местных бюджетов</vt:lpstr>
      <vt:lpstr>Структура расходов консолидированного бюджета Мстиславского района по функциональной классификации расходов бюджета</vt:lpstr>
      <vt:lpstr>Структура расходов консолидированного бюджета            Мстиславского района по экономической классификации          расходов бюджета</vt:lpstr>
    </vt:vector>
  </TitlesOfParts>
  <Company>ГФУ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Сергеенко Елена</dc:creator>
  <cp:lastModifiedBy>Куксовская Елена Анатольевна</cp:lastModifiedBy>
  <cp:revision>144</cp:revision>
  <cp:lastPrinted>2019-02-05T07:31:59Z</cp:lastPrinted>
  <dcterms:created xsi:type="dcterms:W3CDTF">2016-07-18T07:02:46Z</dcterms:created>
  <dcterms:modified xsi:type="dcterms:W3CDTF">2022-02-10T11:41:32Z</dcterms:modified>
</cp:coreProperties>
</file>