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9" r:id="rId4"/>
    <p:sldId id="259" r:id="rId5"/>
    <p:sldId id="260" r:id="rId6"/>
    <p:sldId id="261" r:id="rId7"/>
    <p:sldId id="263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5767" autoAdjust="0"/>
  </p:normalViewPr>
  <p:slideViewPr>
    <p:cSldViewPr>
      <p:cViewPr varScale="1">
        <p:scale>
          <a:sx n="110" d="100"/>
          <a:sy n="110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76;&#1077;&#1082;&#1072;&#1073;&#1088;&#1100;\&#1103;&#1085;&#1074;&#1072;&#1088;&#1100;-&#1076;&#1077;&#1082;&#1072;&#1073;&#1088;&#1100;%2020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76;&#1077;&#1082;&#1072;&#1073;&#1088;&#1100;\&#1103;&#1085;&#1074;&#1072;&#1088;&#1100;-&#1076;&#1077;&#1082;&#1072;&#1073;&#1088;&#1100;%20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76;&#1077;&#1082;&#1072;&#1073;&#1088;&#1100;\&#1103;&#1085;&#1074;&#1072;&#1088;&#1100;-&#1076;&#1077;&#1082;&#1072;&#1073;&#1088;&#1100;%20202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76;&#1077;&#1082;&#1072;&#1073;&#1088;&#1100;\&#1103;&#1085;&#1074;&#1072;&#1088;&#1100;-&#1076;&#1077;&#1082;&#1072;&#1073;&#1088;&#1100;%20202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76;&#1077;&#1082;&#1072;&#1073;&#1088;&#1100;\&#1103;&#1085;&#1074;&#1072;&#1088;&#1100;-&#1076;&#1077;&#1082;&#1072;&#1073;&#1088;&#1100;%20202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52136878426744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9.5618451079941241E-2"/>
                  <c:y val="-0.12573239435961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44-4E14-B66D-8577A9DD7EFF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44-4E14-B66D-8577A9DD7EFF}"/>
                </c:ext>
              </c:extLst>
            </c:dLbl>
            <c:dLbl>
              <c:idx val="2"/>
              <c:layout>
                <c:manualLayout>
                  <c:x val="0.18127573712210482"/>
                  <c:y val="-0.117166273548292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44-4E14-B66D-8577A9DD7EFF}"/>
                </c:ext>
              </c:extLst>
            </c:dLbl>
            <c:dLbl>
              <c:idx val="3"/>
              <c:layout>
                <c:manualLayout>
                  <c:x val="0.10647688393438544"/>
                  <c:y val="-0.11300490141290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44-4E14-B66D-8577A9DD7EFF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44-4E14-B66D-8577A9DD7EFF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44-4E14-B66D-8577A9DD7EFF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44-4E14-B66D-8577A9DD7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(2)'!$A$7:$A$10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Дотация</c:v>
                </c:pt>
                <c:pt idx="3">
                  <c:v>Субвенции и иные межбюджетные трансферты</c:v>
                </c:pt>
              </c:strCache>
            </c:strRef>
          </c:cat>
          <c:val>
            <c:numRef>
              <c:f>'Лист2 (2)'!$B$7:$B$10</c:f>
              <c:numCache>
                <c:formatCode>0.0%</c:formatCode>
                <c:ptCount val="4"/>
                <c:pt idx="0">
                  <c:v>0.26690991874600706</c:v>
                </c:pt>
                <c:pt idx="1">
                  <c:v>4.2437889735722066E-2</c:v>
                </c:pt>
                <c:pt idx="2">
                  <c:v>0.55768538597896222</c:v>
                </c:pt>
                <c:pt idx="3">
                  <c:v>0.13296680553930867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44-4E14-B66D-8577A9DD7E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166756771131835E-2"/>
          <c:y val="0.7059914523399442"/>
          <c:w val="0.62040375225266953"/>
          <c:h val="0.28213030247904591"/>
        </c:manualLayout>
      </c:layout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3295703938178094E-2"/>
          <c:y val="2.6461399183874464E-2"/>
          <c:w val="0.92619535898561356"/>
          <c:h val="0.6541364022616105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(5)'!$B$8:$B$18</c:f>
            </c:numRef>
          </c:val>
          <c:extLst>
            <c:ext xmlns:c16="http://schemas.microsoft.com/office/drawing/2014/chart" uri="{C3380CC4-5D6E-409C-BE32-E72D297353CC}">
              <c16:uniqueId val="{00000000-0A54-4C4C-A512-A8E5A36169FF}"/>
            </c:ext>
          </c:extLst>
        </c:ser>
        <c:ser>
          <c:idx val="1"/>
          <c:order val="1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(5)'!$C$8:$C$18</c:f>
            </c:numRef>
          </c:val>
          <c:extLst>
            <c:ext xmlns:c16="http://schemas.microsoft.com/office/drawing/2014/chart" uri="{C3380CC4-5D6E-409C-BE32-E72D297353CC}">
              <c16:uniqueId val="{00000001-0A54-4C4C-A512-A8E5A36169FF}"/>
            </c:ext>
          </c:extLst>
        </c:ser>
        <c:ser>
          <c:idx val="2"/>
          <c:order val="2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(5)'!$D$8:$D$18</c:f>
            </c:numRef>
          </c:val>
          <c:extLst>
            <c:ext xmlns:c16="http://schemas.microsoft.com/office/drawing/2014/chart" uri="{C3380CC4-5D6E-409C-BE32-E72D297353CC}">
              <c16:uniqueId val="{00000002-0A54-4C4C-A512-A8E5A36169FF}"/>
            </c:ext>
          </c:extLst>
        </c:ser>
        <c:ser>
          <c:idx val="3"/>
          <c:order val="3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(5)'!$E$8:$E$18</c:f>
            </c:numRef>
          </c:val>
          <c:extLst>
            <c:ext xmlns:c16="http://schemas.microsoft.com/office/drawing/2014/chart" uri="{C3380CC4-5D6E-409C-BE32-E72D297353CC}">
              <c16:uniqueId val="{00000003-0A54-4C4C-A512-A8E5A36169FF}"/>
            </c:ext>
          </c:extLst>
        </c:ser>
        <c:ser>
          <c:idx val="4"/>
          <c:order val="4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(5)'!$F$8:$F$18</c:f>
            </c:numRef>
          </c:val>
          <c:extLst>
            <c:ext xmlns:c16="http://schemas.microsoft.com/office/drawing/2014/chart" uri="{C3380CC4-5D6E-409C-BE32-E72D297353CC}">
              <c16:uniqueId val="{00000004-0A54-4C4C-A512-A8E5A36169FF}"/>
            </c:ext>
          </c:extLst>
        </c:ser>
        <c:ser>
          <c:idx val="5"/>
          <c:order val="5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(5)'!$G$8:$G$18</c:f>
            </c:numRef>
          </c:val>
          <c:extLst>
            <c:ext xmlns:c16="http://schemas.microsoft.com/office/drawing/2014/chart" uri="{C3380CC4-5D6E-409C-BE32-E72D297353CC}">
              <c16:uniqueId val="{00000005-0A54-4C4C-A512-A8E5A36169FF}"/>
            </c:ext>
          </c:extLst>
        </c:ser>
        <c:ser>
          <c:idx val="6"/>
          <c:order val="6"/>
          <c:tx>
            <c:v>итого доходов</c:v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(5)'!$H$8:$H$18</c:f>
              <c:numCache>
                <c:formatCode>0.0%</c:formatCode>
                <c:ptCount val="10"/>
                <c:pt idx="0">
                  <c:v>0.8497094613621593</c:v>
                </c:pt>
                <c:pt idx="1">
                  <c:v>1.0431100724306361</c:v>
                </c:pt>
                <c:pt idx="2">
                  <c:v>1.0820219498517987</c:v>
                </c:pt>
                <c:pt idx="3">
                  <c:v>1.1325578474391542</c:v>
                </c:pt>
                <c:pt idx="4">
                  <c:v>1.0516007781992023</c:v>
                </c:pt>
                <c:pt idx="5">
                  <c:v>1.0264221582919693</c:v>
                </c:pt>
                <c:pt idx="6">
                  <c:v>0.6819223219964573</c:v>
                </c:pt>
                <c:pt idx="7">
                  <c:v>1.2418661984101249</c:v>
                </c:pt>
                <c:pt idx="8">
                  <c:v>1.1003976971009013</c:v>
                </c:pt>
                <c:pt idx="9">
                  <c:v>1.0982304481239358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54-4C4C-A512-A8E5A36169FF}"/>
            </c:ext>
          </c:extLst>
        </c:ser>
        <c:ser>
          <c:idx val="7"/>
          <c:order val="7"/>
          <c:tx>
            <c:v>собственные доходы</c:v>
          </c:tx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(5)'!$I$8:$I$18</c:f>
              <c:numCache>
                <c:formatCode>0.0%</c:formatCode>
                <c:ptCount val="10"/>
                <c:pt idx="0">
                  <c:v>1.0670602184717071</c:v>
                </c:pt>
                <c:pt idx="1">
                  <c:v>1.0746932668522631</c:v>
                </c:pt>
                <c:pt idx="2">
                  <c:v>1.0476488719916976</c:v>
                </c:pt>
                <c:pt idx="3">
                  <c:v>1.0490269176202147</c:v>
                </c:pt>
                <c:pt idx="4">
                  <c:v>1.0440589306118548</c:v>
                </c:pt>
                <c:pt idx="5">
                  <c:v>1.0404784819105601</c:v>
                </c:pt>
                <c:pt idx="6">
                  <c:v>1.0475206703280049</c:v>
                </c:pt>
                <c:pt idx="7">
                  <c:v>1.032828048453166</c:v>
                </c:pt>
                <c:pt idx="8">
                  <c:v>1.0073420406553253</c:v>
                </c:pt>
                <c:pt idx="9">
                  <c:v>1.0095185499043826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54-4C4C-A512-A8E5A3616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90432"/>
        <c:axId val="185500416"/>
      </c:barChart>
      <c:catAx>
        <c:axId val="18549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500416"/>
        <c:crosses val="autoZero"/>
        <c:auto val="1"/>
        <c:lblAlgn val="ctr"/>
        <c:lblOffset val="100"/>
        <c:noMultiLvlLbl val="0"/>
      </c:catAx>
      <c:valAx>
        <c:axId val="185500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85490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837295400693189E-2"/>
          <c:y val="0.87825095259685859"/>
          <c:w val="0.42408436858563986"/>
          <c:h val="9.1977392902290137E-2"/>
        </c:manualLayout>
      </c:layout>
      <c:overlay val="0"/>
      <c:txPr>
        <a:bodyPr/>
        <a:lstStyle/>
        <a:p>
          <a:pPr>
            <a:defRPr sz="1100" b="1" i="1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794012989125242"/>
          <c:y val="5.2667865335730674E-2"/>
          <c:w val="0.51740933471824335"/>
          <c:h val="0.84434965314375077"/>
        </c:manualLayout>
      </c:layout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(4)'!$B$8:$B$17</c:f>
            </c:numRef>
          </c:val>
          <c:extLst>
            <c:ext xmlns:c16="http://schemas.microsoft.com/office/drawing/2014/chart" uri="{C3380CC4-5D6E-409C-BE32-E72D297353CC}">
              <c16:uniqueId val="{00000000-4D03-4A56-AC3B-B899952576D0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(4)'!$C$8:$C$17</c:f>
            </c:numRef>
          </c:val>
          <c:extLst>
            <c:ext xmlns:c16="http://schemas.microsoft.com/office/drawing/2014/chart" uri="{C3380CC4-5D6E-409C-BE32-E72D297353CC}">
              <c16:uniqueId val="{00000001-4D03-4A56-AC3B-B899952576D0}"/>
            </c:ext>
          </c:extLst>
        </c:ser>
        <c:ser>
          <c:idx val="2"/>
          <c:order val="2"/>
          <c:marker>
            <c:symbol val="none"/>
          </c:marker>
          <c:dLbls>
            <c:dLbl>
              <c:idx val="0"/>
              <c:layout>
                <c:manualLayout>
                  <c:x val="9.8774691700922124E-2"/>
                  <c:y val="2.453589583133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03-4A56-AC3B-B899952576D0}"/>
                </c:ext>
              </c:extLst>
            </c:dLbl>
            <c:dLbl>
              <c:idx val="1"/>
              <c:layout>
                <c:manualLayout>
                  <c:x val="6.9335962670814252E-2"/>
                  <c:y val="1.3739329393503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03-4A56-AC3B-B899952576D0}"/>
                </c:ext>
              </c:extLst>
            </c:dLbl>
            <c:dLbl>
              <c:idx val="2"/>
              <c:layout>
                <c:manualLayout>
                  <c:x val="8.8507721364292746E-2"/>
                  <c:y val="2.830512536295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03-4A56-AC3B-B899952576D0}"/>
                </c:ext>
              </c:extLst>
            </c:dLbl>
            <c:dLbl>
              <c:idx val="3"/>
              <c:layout>
                <c:manualLayout>
                  <c:x val="9.244783912898577E-2"/>
                  <c:y val="6.5152324733621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03-4A56-AC3B-B899952576D0}"/>
                </c:ext>
              </c:extLst>
            </c:dLbl>
            <c:dLbl>
              <c:idx val="4"/>
              <c:layout>
                <c:manualLayout>
                  <c:x val="8.3226308187979117E-2"/>
                  <c:y val="8.2979784593680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03-4A56-AC3B-B899952576D0}"/>
                </c:ext>
              </c:extLst>
            </c:dLbl>
            <c:dLbl>
              <c:idx val="5"/>
              <c:layout>
                <c:manualLayout>
                  <c:x val="-7.874613931785357E-2"/>
                  <c:y val="0.1067444245260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03-4A56-AC3B-B899952576D0}"/>
                </c:ext>
              </c:extLst>
            </c:dLbl>
            <c:dLbl>
              <c:idx val="6"/>
              <c:layout>
                <c:manualLayout>
                  <c:x val="-3.9589156760359963E-2"/>
                  <c:y val="2.0078903847896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03-4A56-AC3B-B899952576D0}"/>
                </c:ext>
              </c:extLst>
            </c:dLbl>
            <c:dLbl>
              <c:idx val="7"/>
              <c:layout>
                <c:manualLayout>
                  <c:x val="-0.12123941784246192"/>
                  <c:y val="1.8296919972462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03-4A56-AC3B-B899952576D0}"/>
                </c:ext>
              </c:extLst>
            </c:dLbl>
            <c:dLbl>
              <c:idx val="8"/>
              <c:layout>
                <c:manualLayout>
                  <c:x val="-0.18344561715364963"/>
                  <c:y val="-0.13271274951711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03-4A56-AC3B-B899952576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(4)'!$D$8:$D$17</c:f>
              <c:numCache>
                <c:formatCode>0.0%</c:formatCode>
                <c:ptCount val="9"/>
                <c:pt idx="0">
                  <c:v>0.95487628679790504</c:v>
                </c:pt>
                <c:pt idx="1">
                  <c:v>0.75142549137925196</c:v>
                </c:pt>
                <c:pt idx="2">
                  <c:v>0.71927787912530505</c:v>
                </c:pt>
                <c:pt idx="3">
                  <c:v>0.68201385659261382</c:v>
                </c:pt>
                <c:pt idx="4">
                  <c:v>0.6867896847700794</c:v>
                </c:pt>
                <c:pt idx="5">
                  <c:v>0.65058724578399274</c:v>
                </c:pt>
                <c:pt idx="6">
                  <c:v>0.92042478743912892</c:v>
                </c:pt>
                <c:pt idx="7">
                  <c:v>0.58747544694876319</c:v>
                </c:pt>
                <c:pt idx="8">
                  <c:v>0.29986982378692434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D03-4A56-AC3B-B899952576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5074432"/>
        <c:axId val="185087872"/>
      </c:radarChart>
      <c:catAx>
        <c:axId val="18507443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300" b="1" i="0" baseline="0"/>
            </a:pPr>
            <a:endParaRPr lang="ru-RU"/>
          </a:p>
        </c:txPr>
        <c:crossAx val="185087872"/>
        <c:crosses val="autoZero"/>
        <c:auto val="1"/>
        <c:lblAlgn val="ctr"/>
        <c:lblOffset val="100"/>
        <c:noMultiLvlLbl val="0"/>
      </c:catAx>
      <c:valAx>
        <c:axId val="1850878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500" baseline="0">
                <a:solidFill>
                  <a:schemeClr val="bg1">
                    <a:lumMod val="85000"/>
                  </a:schemeClr>
                </a:solidFill>
              </a:defRPr>
            </a:pPr>
            <a:endParaRPr lang="ru-RU"/>
          </a:p>
        </c:txPr>
        <c:crossAx val="185074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99403241344383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-4.9106354885312268E-3"/>
                  <c:y val="-9.900634270233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3A-4077-A457-61DFE5DCC736}"/>
                </c:ext>
              </c:extLst>
            </c:dLbl>
            <c:dLbl>
              <c:idx val="1"/>
              <c:layout>
                <c:manualLayout>
                  <c:x val="0.11988777515480355"/>
                  <c:y val="-0.14456379332514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3A-4077-A457-61DFE5DCC736}"/>
                </c:ext>
              </c:extLst>
            </c:dLbl>
            <c:dLbl>
              <c:idx val="2"/>
              <c:layout>
                <c:manualLayout>
                  <c:x val="0.10196654557533842"/>
                  <c:y val="5.4708944057186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3A-4077-A457-61DFE5DCC736}"/>
                </c:ext>
              </c:extLst>
            </c:dLbl>
            <c:dLbl>
              <c:idx val="3"/>
              <c:layout>
                <c:manualLayout>
                  <c:x val="-1.5985569028098012E-2"/>
                  <c:y val="0.121663672224446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3A-4077-A457-61DFE5DCC736}"/>
                </c:ext>
              </c:extLst>
            </c:dLbl>
            <c:dLbl>
              <c:idx val="4"/>
              <c:layout>
                <c:manualLayout>
                  <c:x val="0.20683439475143459"/>
                  <c:y val="-6.7837239643110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3A-4077-A457-61DFE5DCC736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3A-4077-A457-61DFE5DCC736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3A-4077-A457-61DFE5DCC736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3A-4077-A457-61DFE5DCC7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(3)'!$A$7:$A$11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 сфера</c:v>
                </c:pt>
              </c:strCache>
            </c:strRef>
          </c:cat>
          <c:val>
            <c:numRef>
              <c:f>'Лист2 (3)'!$B$7:$B$11</c:f>
              <c:numCache>
                <c:formatCode>0.0%</c:formatCode>
                <c:ptCount val="5"/>
                <c:pt idx="0">
                  <c:v>0.128</c:v>
                </c:pt>
                <c:pt idx="1">
                  <c:v>2.8000000000000001E-2</c:v>
                </c:pt>
                <c:pt idx="2">
                  <c:v>1E-3</c:v>
                </c:pt>
                <c:pt idx="3">
                  <c:v>0.105</c:v>
                </c:pt>
                <c:pt idx="4">
                  <c:v>0.73799999999999999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3A-4077-A457-61DFE5DCC7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080984560059802E-3"/>
          <c:y val="2.4399705948978251E-2"/>
          <c:w val="0.6406153760087272"/>
          <c:h val="0.96414759201611422"/>
        </c:manualLayout>
      </c:layout>
      <c:pie3DChart>
        <c:varyColors val="1"/>
        <c:ser>
          <c:idx val="0"/>
          <c:order val="0"/>
          <c:explosion val="42"/>
          <c:dPt>
            <c:idx val="0"/>
            <c:bubble3D val="0"/>
            <c:explosion val="23"/>
            <c:extLst>
              <c:ext xmlns:c16="http://schemas.microsoft.com/office/drawing/2014/chart" uri="{C3380CC4-5D6E-409C-BE32-E72D297353CC}">
                <c16:uniqueId val="{00000001-96A9-485A-96C2-07CC3048AE82}"/>
              </c:ext>
            </c:extLst>
          </c:dPt>
          <c:dLbls>
            <c:dLbl>
              <c:idx val="0"/>
              <c:layout>
                <c:manualLayout>
                  <c:x val="-0.14096149555467208"/>
                  <c:y val="2.7790923663604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A9-485A-96C2-07CC3048AE82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6A9-485A-96C2-07CC3048AE82}"/>
                </c:ext>
              </c:extLst>
            </c:dLbl>
            <c:dLbl>
              <c:idx val="2"/>
              <c:layout>
                <c:manualLayout>
                  <c:x val="5.9189933900824609E-2"/>
                  <c:y val="0.136088053708318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6A9-485A-96C2-07CC3048AE82}"/>
                </c:ext>
              </c:extLst>
            </c:dLbl>
            <c:dLbl>
              <c:idx val="3"/>
              <c:layout>
                <c:manualLayout>
                  <c:x val="-5.9153780893032087E-3"/>
                  <c:y val="0.104985990012653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6A9-485A-96C2-07CC3048AE82}"/>
                </c:ext>
              </c:extLst>
            </c:dLbl>
            <c:dLbl>
              <c:idx val="5"/>
              <c:layout>
                <c:manualLayout>
                  <c:x val="2.8283754185899176E-2"/>
                  <c:y val="-0.1387850940226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A9-485A-96C2-07CC3048AE82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A9-485A-96C2-07CC3048AE82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A9-485A-96C2-07CC3048AE82}"/>
                </c:ext>
              </c:extLst>
            </c:dLbl>
            <c:dLbl>
              <c:idx val="8"/>
              <c:layout>
                <c:manualLayout>
                  <c:x val="7.5950837179835279E-2"/>
                  <c:y val="8.4843700450040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A9-485A-96C2-07CC3048AE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Лист2!$A$7:$A$15</c:f>
              <c:strCache>
                <c:ptCount val="9"/>
                <c:pt idx="0">
                  <c:v>Заработная плата рабочих и служащих</c:v>
                </c:pt>
                <c:pt idx="1">
                  <c:v>Взносы (отчисления) на социальное страхование</c:v>
                </c:pt>
                <c:pt idx="2">
                  <c:v>Лекарственные средства и изделия медицинского назначения</c:v>
                </c:pt>
                <c:pt idx="3">
                  <c:v>Продукты питания</c:v>
                </c:pt>
                <c:pt idx="4">
                  <c:v>Оплата коммунальных услуг</c:v>
                </c:pt>
                <c:pt idx="5">
                  <c:v>Трансферты населению</c:v>
                </c:pt>
                <c:pt idx="6">
                  <c:v>Субсидии </c:v>
                </c:pt>
                <c:pt idx="7">
                  <c:v>Капитальное строительство</c:v>
                </c:pt>
                <c:pt idx="8">
                  <c:v>Прочие расходы</c:v>
                </c:pt>
              </c:strCache>
            </c:strRef>
          </c:cat>
          <c:val>
            <c:numRef>
              <c:f>Лист2!$B$7:$B$15</c:f>
              <c:numCache>
                <c:formatCode>0.0%</c:formatCode>
                <c:ptCount val="9"/>
                <c:pt idx="0">
                  <c:v>0.44637839967761683</c:v>
                </c:pt>
                <c:pt idx="1">
                  <c:v>0.15126525389273371</c:v>
                </c:pt>
                <c:pt idx="2">
                  <c:v>2.9222584854900816E-2</c:v>
                </c:pt>
                <c:pt idx="3">
                  <c:v>2.0920956477232674E-2</c:v>
                </c:pt>
                <c:pt idx="4">
                  <c:v>0.10249919792929815</c:v>
                </c:pt>
                <c:pt idx="5">
                  <c:v>3.0570342263420827E-2</c:v>
                </c:pt>
                <c:pt idx="6">
                  <c:v>8.2826096735905935E-2</c:v>
                </c:pt>
                <c:pt idx="7">
                  <c:v>6.537859287565278E-3</c:v>
                </c:pt>
                <c:pt idx="8">
                  <c:v>0.12977930888132591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6A9-485A-96C2-07CC3048A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841533014761366"/>
          <c:y val="9.8122403573725467E-2"/>
          <c:w val="0.3346014299936646"/>
          <c:h val="0.88915005161629856"/>
        </c:manualLayout>
      </c:layout>
      <c:overlay val="0"/>
      <c:txPr>
        <a:bodyPr/>
        <a:lstStyle/>
        <a:p>
          <a:pPr>
            <a:defRPr sz="1300" b="1" i="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59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6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5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6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116632"/>
            <a:ext cx="525658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местных бюджетов 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Мстиславского района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январь-декабрь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61947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6864" cy="792088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январь –декабрь 2021 года 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2DE2859-CA68-40C3-BFD7-0C98912E2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856984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5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0D1F6-787F-442D-9BEE-10493A920D66}" type="slidenum">
              <a:rPr lang="ru-RU" altLang="ru-RU" sz="1400" smtClean="0"/>
              <a:pPr eaLnBrk="1" hangingPunct="1"/>
              <a:t>3</a:t>
            </a:fld>
            <a:endParaRPr lang="ru-RU" altLang="ru-RU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2857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sz="2000"/>
            </a:br>
            <a:r>
              <a:rPr lang="ru-RU" altLang="ru-RU" sz="2800">
                <a:solidFill>
                  <a:schemeClr val="bg1"/>
                </a:solidFill>
              </a:rPr>
              <a:t>Структура собственных доходов бюджета Мстиславского района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476672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</a:t>
            </a:r>
            <a:r>
              <a:rPr lang="en-US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Мстиславского района</a:t>
            </a:r>
            <a:endParaRPr lang="ru-RU" sz="25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546709"/>
              </p:ext>
            </p:extLst>
          </p:nvPr>
        </p:nvGraphicFramePr>
        <p:xfrm>
          <a:off x="179512" y="1407130"/>
          <a:ext cx="8784976" cy="531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91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местных бюджетов в реальном выражении</a:t>
            </a:r>
            <a:b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сравнению с 2020 г.)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1809" y="6108591"/>
            <a:ext cx="81351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*Районный  бюджет (без учета безвозмездных поступлений, передаваемых в другие бюджеты)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0274668"/>
              </p:ext>
            </p:extLst>
          </p:nvPr>
        </p:nvGraphicFramePr>
        <p:xfrm>
          <a:off x="179512" y="1052736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собственных доходов в структуре доходов местных бюджетов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974822"/>
              </p:ext>
            </p:extLst>
          </p:nvPr>
        </p:nvGraphicFramePr>
        <p:xfrm>
          <a:off x="0" y="836712"/>
          <a:ext cx="9001000" cy="590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2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Мстиславского района по функциональной классификации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474388"/>
              </p:ext>
            </p:extLst>
          </p:nvPr>
        </p:nvGraphicFramePr>
        <p:xfrm>
          <a:off x="179512" y="695324"/>
          <a:ext cx="8856983" cy="6046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0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           Мстиславского района по экономической классификации         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815469"/>
              </p:ext>
            </p:extLst>
          </p:nvPr>
        </p:nvGraphicFramePr>
        <p:xfrm>
          <a:off x="251520" y="1124744"/>
          <a:ext cx="871296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959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98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Исполнение бюджета  за январь –декабрь 2021 года (тыс. рублей)</vt:lpstr>
      <vt:lpstr> Структура собственных доходов бюджета Мстиславского района</vt:lpstr>
      <vt:lpstr>Динамика доходов местных бюджетов в реальном выражении (по сравнению с 2020 г.)</vt:lpstr>
      <vt:lpstr>Доля собственных доходов в структуре доходов местных бюджетов</vt:lpstr>
      <vt:lpstr>Структура расходов консолидированного бюджета Мстиславского района по функциональной классификации расходов бюджета</vt:lpstr>
      <vt:lpstr>Структура расходов консолидированного бюджета            Мстиславского района по экономической классификации          расходов бюджета</vt:lpstr>
    </vt:vector>
  </TitlesOfParts>
  <Company>ГФУ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Сергеенко Елена</dc:creator>
  <cp:lastModifiedBy>Куксовская Елена Анатольевна</cp:lastModifiedBy>
  <cp:revision>145</cp:revision>
  <cp:lastPrinted>2019-02-05T07:31:59Z</cp:lastPrinted>
  <dcterms:created xsi:type="dcterms:W3CDTF">2016-07-18T07:02:46Z</dcterms:created>
  <dcterms:modified xsi:type="dcterms:W3CDTF">2022-02-10T12:17:55Z</dcterms:modified>
</cp:coreProperties>
</file>