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47"/>
  </p:notesMasterIdLst>
  <p:sldIdLst>
    <p:sldId id="256" r:id="rId3"/>
    <p:sldId id="258" r:id="rId4"/>
    <p:sldId id="257" r:id="rId5"/>
    <p:sldId id="259" r:id="rId6"/>
    <p:sldId id="278" r:id="rId7"/>
    <p:sldId id="277" r:id="rId8"/>
    <p:sldId id="279" r:id="rId9"/>
    <p:sldId id="263" r:id="rId10"/>
    <p:sldId id="264" r:id="rId11"/>
    <p:sldId id="273" r:id="rId12"/>
    <p:sldId id="260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303" r:id="rId26"/>
    <p:sldId id="297" r:id="rId27"/>
    <p:sldId id="298" r:id="rId28"/>
    <p:sldId id="304" r:id="rId29"/>
    <p:sldId id="299" r:id="rId30"/>
    <p:sldId id="300" r:id="rId31"/>
    <p:sldId id="266" r:id="rId32"/>
    <p:sldId id="302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Fira Sans Black" panose="020B0604020202020204" charset="0"/>
      <p:bold r:id="rId52"/>
      <p:boldItalic r:id="rId53"/>
    </p:embeddedFont>
    <p:embeddedFont>
      <p:font typeface="Nunito" panose="020B0604020202020204" charset="-52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6" y="-6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a10731a29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25a10731a29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25a10731a29_2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g25a10731a29_2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5a10731a29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25a10731a29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194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12428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a10731a29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25a10731a29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763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25a10731a29_2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g25a10731a29_2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8111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a10731a29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25a10731a29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7858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8674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5117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0433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5a10731a29_2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25a10731a29_2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5a10731a29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25a10731a29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3305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a10731a29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25a10731a29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1245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5a10731a29_2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25a10731a29_2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4125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a10731a29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25a10731a29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498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9958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37308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a10731a29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25a10731a29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758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5879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25a10731a29_2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g25a10731a29_2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19132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0857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5a10731a29_2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g25a10731a29_2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a10731a29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25a10731a29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27005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64601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5a10731a29_2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g25a10731a29_2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83460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28876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64548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a10731a29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25a10731a29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1641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a10731a29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25a10731a29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0386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a10731a29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25a10731a29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14302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78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5a10731a29_2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25a10731a29_2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5a10731a29_2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g25a10731a29_2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34073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a10731a29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25a10731a29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4294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5a10731a29_2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g25a10731a29_2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38880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9087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a10731a29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25a10731a29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2514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259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3166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a10731a29_2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a10731a29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7769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5a10731a29_2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g25a10731a29_2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5a10731a29_2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g25a10731a29_2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413420" y="3474711"/>
            <a:ext cx="3467096" cy="857318"/>
          </a:xfrm>
          <a:custGeom>
            <a:avLst/>
            <a:gdLst/>
            <a:ahLst/>
            <a:cxnLst/>
            <a:rect l="l" t="t" r="r" b="b"/>
            <a:pathLst>
              <a:path w="6934192" h="1714637" extrusionOk="0">
                <a:moveTo>
                  <a:pt x="0" y="0"/>
                </a:moveTo>
                <a:lnTo>
                  <a:pt x="6934192" y="0"/>
                </a:lnTo>
                <a:lnTo>
                  <a:pt x="6934192" y="1714636"/>
                </a:lnTo>
                <a:lnTo>
                  <a:pt x="0" y="1714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8250785" y="3875548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82615" y="-317619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Google Shape;16;p2"/>
          <p:cNvSpPr/>
          <p:nvPr/>
        </p:nvSpPr>
        <p:spPr>
          <a:xfrm>
            <a:off x="-4696337" y="480094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5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07" name="Google Shape;207;p1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208" name="Google Shape;208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1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236" name="Google Shape;236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7622771" y="0"/>
            <a:ext cx="4776008" cy="5331775"/>
            <a:chOff x="0" y="0"/>
            <a:chExt cx="12736021" cy="14218067"/>
          </a:xfrm>
        </p:grpSpPr>
        <p:sp>
          <p:nvSpPr>
            <p:cNvPr id="19" name="Google Shape;19;p3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0" name="Google Shape;20;p3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1" name="Google Shape;21;p3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2" name="Google Shape;22;p3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3" name="Google Shape;23;p3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4" name="Google Shape;24;p3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5" name="Google Shape;25;p3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6" name="Google Shape;26;p3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" name="Google Shape;27;p3"/>
            <p:cNvSpPr/>
            <p:nvPr/>
          </p:nvSpPr>
          <p:spPr>
            <a:xfrm>
              <a:off x="1849325" y="51566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8" name="Google Shape;28;p3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 rot="10800000">
            <a:off x="-3318277" y="-188275"/>
            <a:ext cx="4776008" cy="5331775"/>
            <a:chOff x="0" y="0"/>
            <a:chExt cx="12736021" cy="14218067"/>
          </a:xfrm>
        </p:grpSpPr>
        <p:sp>
          <p:nvSpPr>
            <p:cNvPr id="32" name="Google Shape;32;p3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" name="Google Shape;33;p3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" name="Google Shape;34;p3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5" name="Google Shape;35;p3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6" name="Google Shape;36;p3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7" name="Google Shape;37;p3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8" name="Google Shape;38;p3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" name="Google Shape;39;p3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0" name="Google Shape;40;p3"/>
            <p:cNvSpPr/>
            <p:nvPr/>
          </p:nvSpPr>
          <p:spPr>
            <a:xfrm>
              <a:off x="1849325" y="51566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1" name="Google Shape;41;p3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2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6054596" y="-54162"/>
            <a:ext cx="4776008" cy="5331775"/>
            <a:chOff x="0" y="0"/>
            <a:chExt cx="12736021" cy="14218067"/>
          </a:xfrm>
        </p:grpSpPr>
        <p:sp>
          <p:nvSpPr>
            <p:cNvPr id="44" name="Google Shape;44;p4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5" name="Google Shape;45;p4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6" name="Google Shape;46;p4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7" name="Google Shape;47;p4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8" name="Google Shape;48;p4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9" name="Google Shape;49;p4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0" name="Google Shape;50;p4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1" name="Google Shape;51;p4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2" name="Google Shape;52;p4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3" name="Google Shape;53;p4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5"/>
          <p:cNvGrpSpPr/>
          <p:nvPr/>
        </p:nvGrpSpPr>
        <p:grpSpPr>
          <a:xfrm rot="-5400000">
            <a:off x="5122458" y="3717925"/>
            <a:ext cx="4776008" cy="5331775"/>
            <a:chOff x="0" y="0"/>
            <a:chExt cx="12736021" cy="14218067"/>
          </a:xfrm>
        </p:grpSpPr>
        <p:sp>
          <p:nvSpPr>
            <p:cNvPr id="59" name="Google Shape;59;p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0" name="Google Shape;60;p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1" name="Google Shape;61;p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2" name="Google Shape;62;p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3" name="Google Shape;63;p5"/>
            <p:cNvSpPr/>
            <p:nvPr/>
          </p:nvSpPr>
          <p:spPr>
            <a:xfrm flipH="1"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10050954" y="0"/>
                  </a:moveTo>
                  <a:lnTo>
                    <a:pt x="0" y="0"/>
                  </a:lnTo>
                  <a:lnTo>
                    <a:pt x="0" y="2485326"/>
                  </a:lnTo>
                  <a:lnTo>
                    <a:pt x="10050954" y="2485326"/>
                  </a:lnTo>
                  <a:lnTo>
                    <a:pt x="10050954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" name="Google Shape;64;p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" name="Google Shape;65;p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6" name="Google Shape;66;p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7" name="Google Shape;67;p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8" name="Google Shape;68;p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69" name="Google Shape;69;p5"/>
          <p:cNvGrpSpPr/>
          <p:nvPr/>
        </p:nvGrpSpPr>
        <p:grpSpPr>
          <a:xfrm rot="-5400000">
            <a:off x="3228465" y="3770313"/>
            <a:ext cx="4776008" cy="5331775"/>
            <a:chOff x="0" y="0"/>
            <a:chExt cx="12736021" cy="14218067"/>
          </a:xfrm>
        </p:grpSpPr>
        <p:sp>
          <p:nvSpPr>
            <p:cNvPr id="70" name="Google Shape;70;p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71" name="Google Shape;71;p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72" name="Google Shape;72;p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73" name="Google Shape;73;p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74" name="Google Shape;74;p5"/>
            <p:cNvSpPr/>
            <p:nvPr/>
          </p:nvSpPr>
          <p:spPr>
            <a:xfrm flipH="1"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10050954" y="0"/>
                  </a:moveTo>
                  <a:lnTo>
                    <a:pt x="0" y="0"/>
                  </a:lnTo>
                  <a:lnTo>
                    <a:pt x="0" y="2485326"/>
                  </a:lnTo>
                  <a:lnTo>
                    <a:pt x="10050954" y="2485326"/>
                  </a:lnTo>
                  <a:lnTo>
                    <a:pt x="10050954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75" name="Google Shape;75;p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76" name="Google Shape;76;p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77" name="Google Shape;77;p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78" name="Google Shape;78;p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79" name="Google Shape;79;p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80" name="Google Shape;80;p5"/>
          <p:cNvGrpSpPr/>
          <p:nvPr/>
        </p:nvGrpSpPr>
        <p:grpSpPr>
          <a:xfrm rot="-5400000">
            <a:off x="9063875" y="3581083"/>
            <a:ext cx="4776008" cy="5331775"/>
            <a:chOff x="0" y="0"/>
            <a:chExt cx="12736021" cy="14218067"/>
          </a:xfrm>
        </p:grpSpPr>
        <p:sp>
          <p:nvSpPr>
            <p:cNvPr id="81" name="Google Shape;81;p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82" name="Google Shape;82;p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83" name="Google Shape;83;p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84" name="Google Shape;84;p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85" name="Google Shape;85;p5"/>
            <p:cNvSpPr/>
            <p:nvPr/>
          </p:nvSpPr>
          <p:spPr>
            <a:xfrm flipH="1"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10050954" y="0"/>
                  </a:moveTo>
                  <a:lnTo>
                    <a:pt x="0" y="0"/>
                  </a:lnTo>
                  <a:lnTo>
                    <a:pt x="0" y="2485326"/>
                  </a:lnTo>
                  <a:lnTo>
                    <a:pt x="10050954" y="2485326"/>
                  </a:lnTo>
                  <a:lnTo>
                    <a:pt x="10050954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86" name="Google Shape;86;p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87" name="Google Shape;87;p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88" name="Google Shape;88;p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89" name="Google Shape;89;p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0" name="Google Shape;90;p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5" name="Google Shape;95;p5"/>
          <p:cNvGrpSpPr/>
          <p:nvPr/>
        </p:nvGrpSpPr>
        <p:grpSpPr>
          <a:xfrm rot="5400000">
            <a:off x="-371226" y="3832226"/>
            <a:ext cx="4776008" cy="5331775"/>
            <a:chOff x="0" y="0"/>
            <a:chExt cx="12736021" cy="14218067"/>
          </a:xfrm>
        </p:grpSpPr>
        <p:sp>
          <p:nvSpPr>
            <p:cNvPr id="96" name="Google Shape;96;p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7" name="Google Shape;97;p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8" name="Google Shape;98;p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9" name="Google Shape;99;p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0" name="Google Shape;100;p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1" name="Google Shape;101;p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2" name="Google Shape;102;p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3" name="Google Shape;103;p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4" name="Google Shape;104;p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05" name="Google Shape;105;p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09" name="Google Shape;109;p6"/>
          <p:cNvGrpSpPr/>
          <p:nvPr/>
        </p:nvGrpSpPr>
        <p:grpSpPr>
          <a:xfrm>
            <a:off x="455392" y="1017713"/>
            <a:ext cx="3613109" cy="446712"/>
            <a:chOff x="0" y="0"/>
            <a:chExt cx="9634956" cy="1191231"/>
          </a:xfrm>
        </p:grpSpPr>
        <p:sp>
          <p:nvSpPr>
            <p:cNvPr id="110" name="Google Shape;110;p6"/>
            <p:cNvSpPr/>
            <p:nvPr/>
          </p:nvSpPr>
          <p:spPr>
            <a:xfrm>
              <a:off x="0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11" name="Google Shape;111;p6"/>
            <p:cNvSpPr/>
            <p:nvPr/>
          </p:nvSpPr>
          <p:spPr>
            <a:xfrm>
              <a:off x="4817478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12" name="Google Shape;112;p6"/>
            <p:cNvSpPr/>
            <p:nvPr/>
          </p:nvSpPr>
          <p:spPr>
            <a:xfrm rot="10800000">
              <a:off x="2072281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7" y="0"/>
                  </a:lnTo>
                  <a:lnTo>
                    <a:pt x="4817477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7"/>
          <p:cNvGrpSpPr/>
          <p:nvPr/>
        </p:nvGrpSpPr>
        <p:grpSpPr>
          <a:xfrm>
            <a:off x="7622771" y="0"/>
            <a:ext cx="4776008" cy="5331775"/>
            <a:chOff x="0" y="0"/>
            <a:chExt cx="12736021" cy="14218067"/>
          </a:xfrm>
        </p:grpSpPr>
        <p:sp>
          <p:nvSpPr>
            <p:cNvPr id="115" name="Google Shape;115;p7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16" name="Google Shape;116;p7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17" name="Google Shape;117;p7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18" name="Google Shape;118;p7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19" name="Google Shape;119;p7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20" name="Google Shape;120;p7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21" name="Google Shape;121;p7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22" name="Google Shape;122;p7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23" name="Google Shape;123;p7"/>
            <p:cNvSpPr/>
            <p:nvPr/>
          </p:nvSpPr>
          <p:spPr>
            <a:xfrm>
              <a:off x="1849325" y="51566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24" name="Google Shape;124;p7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0" name="Google Shape;130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1" name="Google Shape;131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8"/>
          <p:cNvSpPr/>
          <p:nvPr/>
        </p:nvSpPr>
        <p:spPr>
          <a:xfrm>
            <a:off x="7996287" y="-396752"/>
            <a:ext cx="6095313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8" y="0"/>
                </a:lnTo>
                <a:lnTo>
                  <a:pt x="12190628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4" name="Google Shape;134;p8"/>
          <p:cNvSpPr/>
          <p:nvPr/>
        </p:nvSpPr>
        <p:spPr>
          <a:xfrm>
            <a:off x="7182565" y="400960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37" name="Google Shape;1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8" name="Google Shape;138;p9"/>
          <p:cNvGrpSpPr/>
          <p:nvPr/>
        </p:nvGrpSpPr>
        <p:grpSpPr>
          <a:xfrm>
            <a:off x="3876046" y="-12"/>
            <a:ext cx="4776008" cy="5331775"/>
            <a:chOff x="0" y="0"/>
            <a:chExt cx="12736021" cy="14218067"/>
          </a:xfrm>
        </p:grpSpPr>
        <p:sp>
          <p:nvSpPr>
            <p:cNvPr id="139" name="Google Shape;139;p9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0" name="Google Shape;140;p9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1" name="Google Shape;141;p9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2" name="Google Shape;142;p9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3" name="Google Shape;143;p9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4" name="Google Shape;144;p9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5" name="Google Shape;145;p9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6" name="Google Shape;146;p9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7" name="Google Shape;147;p9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8" name="Google Shape;148;p9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0"/>
          <p:cNvGrpSpPr/>
          <p:nvPr/>
        </p:nvGrpSpPr>
        <p:grpSpPr>
          <a:xfrm>
            <a:off x="4908146" y="-188275"/>
            <a:ext cx="4895432" cy="5465096"/>
            <a:chOff x="0" y="0"/>
            <a:chExt cx="13054485" cy="14573589"/>
          </a:xfrm>
        </p:grpSpPr>
        <p:sp>
          <p:nvSpPr>
            <p:cNvPr id="151" name="Google Shape;151;p10"/>
            <p:cNvSpPr/>
            <p:nvPr/>
          </p:nvSpPr>
          <p:spPr>
            <a:xfrm>
              <a:off x="2752207" y="0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7" y="0"/>
                  </a:lnTo>
                  <a:lnTo>
                    <a:pt x="10302277" y="2547472"/>
                  </a:lnTo>
                  <a:lnTo>
                    <a:pt x="0" y="25474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52" name="Google Shape;152;p10"/>
            <p:cNvSpPr/>
            <p:nvPr/>
          </p:nvSpPr>
          <p:spPr>
            <a:xfrm>
              <a:off x="1118680" y="7183116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7" y="0"/>
                  </a:lnTo>
                  <a:lnTo>
                    <a:pt x="10302277" y="2547472"/>
                  </a:lnTo>
                  <a:lnTo>
                    <a:pt x="0" y="25474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53" name="Google Shape;153;p10"/>
            <p:cNvSpPr/>
            <p:nvPr/>
          </p:nvSpPr>
          <p:spPr>
            <a:xfrm>
              <a:off x="1931906" y="1273736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2"/>
                  </a:lnTo>
                  <a:lnTo>
                    <a:pt x="0" y="25474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54" name="Google Shape;154;p10"/>
            <p:cNvSpPr/>
            <p:nvPr/>
          </p:nvSpPr>
          <p:spPr>
            <a:xfrm>
              <a:off x="1895568" y="8456852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7" y="0"/>
                  </a:lnTo>
                  <a:lnTo>
                    <a:pt x="10302277" y="2547473"/>
                  </a:lnTo>
                  <a:lnTo>
                    <a:pt x="0" y="25474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55" name="Google Shape;155;p10"/>
            <p:cNvSpPr/>
            <p:nvPr/>
          </p:nvSpPr>
          <p:spPr>
            <a:xfrm>
              <a:off x="1357934" y="2558672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3"/>
                  </a:lnTo>
                  <a:lnTo>
                    <a:pt x="0" y="25474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56" name="Google Shape;156;p10"/>
            <p:cNvSpPr/>
            <p:nvPr/>
          </p:nvSpPr>
          <p:spPr>
            <a:xfrm>
              <a:off x="1321596" y="9741788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3"/>
                  </a:lnTo>
                  <a:lnTo>
                    <a:pt x="0" y="25474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57" name="Google Shape;157;p10"/>
            <p:cNvSpPr/>
            <p:nvPr/>
          </p:nvSpPr>
          <p:spPr>
            <a:xfrm>
              <a:off x="719922" y="3772053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2"/>
                  </a:lnTo>
                  <a:lnTo>
                    <a:pt x="0" y="25474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58" name="Google Shape;158;p10"/>
            <p:cNvSpPr/>
            <p:nvPr/>
          </p:nvSpPr>
          <p:spPr>
            <a:xfrm>
              <a:off x="683584" y="10955169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2"/>
                  </a:lnTo>
                  <a:lnTo>
                    <a:pt x="0" y="25474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59" name="Google Shape;159;p10"/>
            <p:cNvSpPr/>
            <p:nvPr/>
          </p:nvSpPr>
          <p:spPr>
            <a:xfrm>
              <a:off x="36338" y="4843001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2"/>
                  </a:lnTo>
                  <a:lnTo>
                    <a:pt x="0" y="25474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0" name="Google Shape;160;p10"/>
            <p:cNvSpPr/>
            <p:nvPr/>
          </p:nvSpPr>
          <p:spPr>
            <a:xfrm>
              <a:off x="0" y="12026117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3"/>
                  </a:lnTo>
                  <a:lnTo>
                    <a:pt x="0" y="25474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161" name="Google Shape;161;p10"/>
          <p:cNvGrpSpPr/>
          <p:nvPr/>
        </p:nvGrpSpPr>
        <p:grpSpPr>
          <a:xfrm rot="10800000">
            <a:off x="-788636" y="-188275"/>
            <a:ext cx="4948290" cy="5524105"/>
            <a:chOff x="0" y="0"/>
            <a:chExt cx="13195440" cy="14730946"/>
          </a:xfrm>
        </p:grpSpPr>
        <p:sp>
          <p:nvSpPr>
            <p:cNvPr id="162" name="Google Shape;162;p10"/>
            <p:cNvSpPr/>
            <p:nvPr/>
          </p:nvSpPr>
          <p:spPr>
            <a:xfrm>
              <a:off x="2781924" y="0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8"/>
                  </a:lnTo>
                  <a:lnTo>
                    <a:pt x="0" y="25749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3" name="Google Shape;163;p10"/>
            <p:cNvSpPr/>
            <p:nvPr/>
          </p:nvSpPr>
          <p:spPr>
            <a:xfrm>
              <a:off x="1130759" y="7260675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4" name="Google Shape;164;p10"/>
            <p:cNvSpPr/>
            <p:nvPr/>
          </p:nvSpPr>
          <p:spPr>
            <a:xfrm>
              <a:off x="1952766" y="1287489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5" name="Google Shape;165;p10"/>
            <p:cNvSpPr/>
            <p:nvPr/>
          </p:nvSpPr>
          <p:spPr>
            <a:xfrm>
              <a:off x="1916035" y="8548164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6" name="Google Shape;166;p10"/>
            <p:cNvSpPr/>
            <p:nvPr/>
          </p:nvSpPr>
          <p:spPr>
            <a:xfrm>
              <a:off x="1372596" y="2586299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6" y="0"/>
                  </a:lnTo>
                  <a:lnTo>
                    <a:pt x="10413516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7" name="Google Shape;167;p10"/>
            <p:cNvSpPr/>
            <p:nvPr/>
          </p:nvSpPr>
          <p:spPr>
            <a:xfrm>
              <a:off x="1335866" y="9846975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8"/>
                  </a:lnTo>
                  <a:lnTo>
                    <a:pt x="0" y="25749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8" name="Google Shape;168;p10"/>
            <p:cNvSpPr/>
            <p:nvPr/>
          </p:nvSpPr>
          <p:spPr>
            <a:xfrm>
              <a:off x="727696" y="3812781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69" name="Google Shape;169;p10"/>
            <p:cNvSpPr/>
            <p:nvPr/>
          </p:nvSpPr>
          <p:spPr>
            <a:xfrm>
              <a:off x="690965" y="11073456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6" y="0"/>
                  </a:lnTo>
                  <a:lnTo>
                    <a:pt x="10413516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70" name="Google Shape;170;p10"/>
            <p:cNvSpPr/>
            <p:nvPr/>
          </p:nvSpPr>
          <p:spPr>
            <a:xfrm>
              <a:off x="36731" y="4895293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8"/>
                  </a:lnTo>
                  <a:lnTo>
                    <a:pt x="0" y="25749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71" name="Google Shape;171;p10"/>
            <p:cNvSpPr/>
            <p:nvPr/>
          </p:nvSpPr>
          <p:spPr>
            <a:xfrm>
              <a:off x="0" y="12155968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6" y="0"/>
                  </a:lnTo>
                  <a:lnTo>
                    <a:pt x="10413516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172" name="Google Shape;172;p10"/>
          <p:cNvGrpSpPr/>
          <p:nvPr/>
        </p:nvGrpSpPr>
        <p:grpSpPr>
          <a:xfrm>
            <a:off x="1771650" y="-36165"/>
            <a:ext cx="6076830" cy="5179562"/>
            <a:chOff x="0" y="-19050"/>
            <a:chExt cx="3201027" cy="2728383"/>
          </a:xfrm>
        </p:grpSpPr>
        <p:sp>
          <p:nvSpPr>
            <p:cNvPr id="173" name="Google Shape;173;p10"/>
            <p:cNvSpPr/>
            <p:nvPr/>
          </p:nvSpPr>
          <p:spPr>
            <a:xfrm>
              <a:off x="0" y="0"/>
              <a:ext cx="3201027" cy="2709333"/>
            </a:xfrm>
            <a:custGeom>
              <a:avLst/>
              <a:gdLst/>
              <a:ahLst/>
              <a:cxnLst/>
              <a:rect l="l" t="t" r="r" b="b"/>
              <a:pathLst>
                <a:path w="3201027" h="2709333" extrusionOk="0">
                  <a:moveTo>
                    <a:pt x="0" y="0"/>
                  </a:moveTo>
                  <a:lnTo>
                    <a:pt x="3201027" y="0"/>
                  </a:lnTo>
                  <a:lnTo>
                    <a:pt x="320102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174" name="Google Shape;174;p10"/>
            <p:cNvSpPr txBox="1"/>
            <p:nvPr/>
          </p:nvSpPr>
          <p:spPr>
            <a:xfrm>
              <a:off x="0" y="-19050"/>
              <a:ext cx="812700" cy="83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Black"/>
              <a:buNone/>
              <a:defRPr sz="2800">
                <a:solidFill>
                  <a:schemeClr val="dk1"/>
                </a:solidFill>
                <a:latin typeface="Fira Sans Black"/>
                <a:ea typeface="Fira Sans Black"/>
                <a:cs typeface="Fira Sans Black"/>
                <a:sym typeface="Fira Sa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Black"/>
              <a:buChar char="●"/>
              <a:defRPr sz="1800">
                <a:solidFill>
                  <a:schemeClr val="dk2"/>
                </a:solidFill>
                <a:latin typeface="Fira Sans Black"/>
                <a:ea typeface="Fira Sans Black"/>
                <a:cs typeface="Fira Sans Black"/>
                <a:sym typeface="Fira Sans Blac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7" cy="5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D0853F-0A83-4BF7-947F-A641DD4F6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52" y="-125499"/>
            <a:ext cx="9170548" cy="9170548"/>
          </a:xfrm>
          <a:prstGeom prst="rect">
            <a:avLst/>
          </a:prstGeom>
        </p:spPr>
      </p:pic>
      <p:sp>
        <p:nvSpPr>
          <p:cNvPr id="256" name="Google Shape;256;p23"/>
          <p:cNvSpPr/>
          <p:nvPr/>
        </p:nvSpPr>
        <p:spPr>
          <a:xfrm>
            <a:off x="646755" y="1870406"/>
            <a:ext cx="7951490" cy="1507205"/>
          </a:xfrm>
          <a:custGeom>
            <a:avLst/>
            <a:gdLst/>
            <a:ahLst/>
            <a:cxnLst/>
            <a:rect l="l" t="t" r="r" b="b"/>
            <a:pathLst>
              <a:path w="6934192" h="1714637" extrusionOk="0">
                <a:moveTo>
                  <a:pt x="0" y="0"/>
                </a:moveTo>
                <a:lnTo>
                  <a:pt x="6934192" y="0"/>
                </a:lnTo>
                <a:lnTo>
                  <a:pt x="6934192" y="1714636"/>
                </a:lnTo>
                <a:lnTo>
                  <a:pt x="0" y="1714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7" name="Google Shape;257;p23"/>
          <p:cNvSpPr/>
          <p:nvPr/>
        </p:nvSpPr>
        <p:spPr>
          <a:xfrm>
            <a:off x="-3882615" y="-317619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8" name="Google Shape;258;p23"/>
          <p:cNvSpPr/>
          <p:nvPr/>
        </p:nvSpPr>
        <p:spPr>
          <a:xfrm>
            <a:off x="8250785" y="3875548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9" name="Google Shape;259;p23"/>
          <p:cNvSpPr/>
          <p:nvPr/>
        </p:nvSpPr>
        <p:spPr>
          <a:xfrm>
            <a:off x="-4696337" y="480094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260" name="Google Shape;260;p23"/>
          <p:cNvCxnSpPr>
            <a:cxnSpLocks/>
          </p:cNvCxnSpPr>
          <p:nvPr/>
        </p:nvCxnSpPr>
        <p:spPr>
          <a:xfrm flipV="1">
            <a:off x="979254" y="3496806"/>
            <a:ext cx="7177194" cy="16782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sx="99000" sy="99000" algn="ctr" rotWithShape="0">
              <a:srgbClr val="000000">
                <a:alpha val="98000"/>
              </a:srgbClr>
            </a:outerShdw>
          </a:effectLst>
        </p:spPr>
      </p:cxnSp>
      <p:sp>
        <p:nvSpPr>
          <p:cNvPr id="261" name="Google Shape;261;p23"/>
          <p:cNvSpPr txBox="1"/>
          <p:nvPr/>
        </p:nvSpPr>
        <p:spPr>
          <a:xfrm>
            <a:off x="1398977" y="2112798"/>
            <a:ext cx="646874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БЕЗОПАСНОСТЬ: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ПРИНЦИПЫ И ПРИОРИТЕТЫ</a:t>
            </a:r>
            <a:endParaRPr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3" name="Google Shape;263;p23"/>
          <p:cNvGrpSpPr/>
          <p:nvPr/>
        </p:nvGrpSpPr>
        <p:grpSpPr>
          <a:xfrm rot="-5400000">
            <a:off x="615672" y="2898633"/>
            <a:ext cx="1543069" cy="1579215"/>
            <a:chOff x="0" y="-19050"/>
            <a:chExt cx="812800" cy="831850"/>
          </a:xfrm>
        </p:grpSpPr>
        <p:sp>
          <p:nvSpPr>
            <p:cNvPr id="264" name="Google Shape;264;p23"/>
            <p:cNvSpPr/>
            <p:nvPr/>
          </p:nvSpPr>
          <p:spPr>
            <a:xfrm>
              <a:off x="0" y="0"/>
              <a:ext cx="17678" cy="491694"/>
            </a:xfrm>
            <a:custGeom>
              <a:avLst/>
              <a:gdLst/>
              <a:ahLst/>
              <a:cxnLst/>
              <a:rect l="l" t="t" r="r" b="b"/>
              <a:pathLst>
                <a:path w="17678" h="491694" extrusionOk="0">
                  <a:moveTo>
                    <a:pt x="0" y="0"/>
                  </a:moveTo>
                  <a:lnTo>
                    <a:pt x="17678" y="0"/>
                  </a:lnTo>
                  <a:lnTo>
                    <a:pt x="17678" y="491694"/>
                  </a:lnTo>
                  <a:lnTo>
                    <a:pt x="0" y="4916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65" name="Google Shape;265;p2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B0108B-3563-4F20-BCDC-2232FCF6A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4" name="Google Shape;914;p40"/>
          <p:cNvGrpSpPr/>
          <p:nvPr/>
        </p:nvGrpSpPr>
        <p:grpSpPr>
          <a:xfrm>
            <a:off x="5271328" y="1879473"/>
            <a:ext cx="4895432" cy="5465096"/>
            <a:chOff x="0" y="0"/>
            <a:chExt cx="13054485" cy="14573589"/>
          </a:xfrm>
        </p:grpSpPr>
        <p:sp>
          <p:nvSpPr>
            <p:cNvPr id="915" name="Google Shape;915;p40"/>
            <p:cNvSpPr/>
            <p:nvPr/>
          </p:nvSpPr>
          <p:spPr>
            <a:xfrm>
              <a:off x="2752207" y="0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7" y="0"/>
                  </a:lnTo>
                  <a:lnTo>
                    <a:pt x="10302277" y="2547472"/>
                  </a:lnTo>
                  <a:lnTo>
                    <a:pt x="0" y="25474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16" name="Google Shape;916;p40"/>
            <p:cNvSpPr/>
            <p:nvPr/>
          </p:nvSpPr>
          <p:spPr>
            <a:xfrm>
              <a:off x="1118680" y="7183116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7" y="0"/>
                  </a:lnTo>
                  <a:lnTo>
                    <a:pt x="10302277" y="2547472"/>
                  </a:lnTo>
                  <a:lnTo>
                    <a:pt x="0" y="25474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17" name="Google Shape;917;p40"/>
            <p:cNvSpPr/>
            <p:nvPr/>
          </p:nvSpPr>
          <p:spPr>
            <a:xfrm>
              <a:off x="1931906" y="1273736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2"/>
                  </a:lnTo>
                  <a:lnTo>
                    <a:pt x="0" y="25474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18" name="Google Shape;918;p40"/>
            <p:cNvSpPr/>
            <p:nvPr/>
          </p:nvSpPr>
          <p:spPr>
            <a:xfrm>
              <a:off x="1895568" y="8456852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7" y="0"/>
                  </a:lnTo>
                  <a:lnTo>
                    <a:pt x="10302277" y="2547473"/>
                  </a:lnTo>
                  <a:lnTo>
                    <a:pt x="0" y="25474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19" name="Google Shape;919;p40"/>
            <p:cNvSpPr/>
            <p:nvPr/>
          </p:nvSpPr>
          <p:spPr>
            <a:xfrm>
              <a:off x="1357934" y="2558672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3"/>
                  </a:lnTo>
                  <a:lnTo>
                    <a:pt x="0" y="25474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20" name="Google Shape;920;p40"/>
            <p:cNvSpPr/>
            <p:nvPr/>
          </p:nvSpPr>
          <p:spPr>
            <a:xfrm>
              <a:off x="1321596" y="9741788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3"/>
                  </a:lnTo>
                  <a:lnTo>
                    <a:pt x="0" y="25474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21" name="Google Shape;921;p40"/>
            <p:cNvSpPr/>
            <p:nvPr/>
          </p:nvSpPr>
          <p:spPr>
            <a:xfrm>
              <a:off x="719922" y="3772053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2"/>
                  </a:lnTo>
                  <a:lnTo>
                    <a:pt x="0" y="25474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22" name="Google Shape;922;p40"/>
            <p:cNvSpPr/>
            <p:nvPr/>
          </p:nvSpPr>
          <p:spPr>
            <a:xfrm>
              <a:off x="683584" y="10955169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2"/>
                  </a:lnTo>
                  <a:lnTo>
                    <a:pt x="0" y="25474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23" name="Google Shape;923;p40"/>
            <p:cNvSpPr/>
            <p:nvPr/>
          </p:nvSpPr>
          <p:spPr>
            <a:xfrm>
              <a:off x="36338" y="4843001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2"/>
                  </a:lnTo>
                  <a:lnTo>
                    <a:pt x="0" y="25474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24" name="Google Shape;924;p40"/>
            <p:cNvSpPr/>
            <p:nvPr/>
          </p:nvSpPr>
          <p:spPr>
            <a:xfrm>
              <a:off x="0" y="12026117"/>
              <a:ext cx="10302278" cy="2547472"/>
            </a:xfrm>
            <a:custGeom>
              <a:avLst/>
              <a:gdLst/>
              <a:ahLst/>
              <a:cxnLst/>
              <a:rect l="l" t="t" r="r" b="b"/>
              <a:pathLst>
                <a:path w="10302278" h="2547472" extrusionOk="0">
                  <a:moveTo>
                    <a:pt x="0" y="0"/>
                  </a:moveTo>
                  <a:lnTo>
                    <a:pt x="10302278" y="0"/>
                  </a:lnTo>
                  <a:lnTo>
                    <a:pt x="10302278" y="2547473"/>
                  </a:lnTo>
                  <a:lnTo>
                    <a:pt x="0" y="25474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925" name="Google Shape;925;p40"/>
          <p:cNvGrpSpPr/>
          <p:nvPr/>
        </p:nvGrpSpPr>
        <p:grpSpPr>
          <a:xfrm rot="10800000">
            <a:off x="-2844751" y="1404453"/>
            <a:ext cx="8075260" cy="5524105"/>
            <a:chOff x="-8338587" y="0"/>
            <a:chExt cx="21534027" cy="14730946"/>
          </a:xfrm>
        </p:grpSpPr>
        <p:sp>
          <p:nvSpPr>
            <p:cNvPr id="926" name="Google Shape;926;p40"/>
            <p:cNvSpPr/>
            <p:nvPr/>
          </p:nvSpPr>
          <p:spPr>
            <a:xfrm>
              <a:off x="2781924" y="0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8"/>
                  </a:lnTo>
                  <a:lnTo>
                    <a:pt x="0" y="25749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27" name="Google Shape;927;p40"/>
            <p:cNvSpPr/>
            <p:nvPr/>
          </p:nvSpPr>
          <p:spPr>
            <a:xfrm>
              <a:off x="-6814587" y="7260677"/>
              <a:ext cx="18358864" cy="2574979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28" name="Google Shape;928;p40"/>
            <p:cNvSpPr/>
            <p:nvPr/>
          </p:nvSpPr>
          <p:spPr>
            <a:xfrm>
              <a:off x="1952766" y="1287489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29" name="Google Shape;929;p40"/>
            <p:cNvSpPr/>
            <p:nvPr/>
          </p:nvSpPr>
          <p:spPr>
            <a:xfrm>
              <a:off x="-8338587" y="8548165"/>
              <a:ext cx="20668142" cy="2574979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30" name="Google Shape;930;p40"/>
            <p:cNvSpPr/>
            <p:nvPr/>
          </p:nvSpPr>
          <p:spPr>
            <a:xfrm>
              <a:off x="1372596" y="2586299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6" y="0"/>
                  </a:lnTo>
                  <a:lnTo>
                    <a:pt x="10413516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31" name="Google Shape;931;p40"/>
            <p:cNvSpPr/>
            <p:nvPr/>
          </p:nvSpPr>
          <p:spPr>
            <a:xfrm>
              <a:off x="1335866" y="9846975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8"/>
                  </a:lnTo>
                  <a:lnTo>
                    <a:pt x="0" y="25749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32" name="Google Shape;932;p40"/>
            <p:cNvSpPr/>
            <p:nvPr/>
          </p:nvSpPr>
          <p:spPr>
            <a:xfrm>
              <a:off x="727696" y="3812781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33" name="Google Shape;933;p40"/>
            <p:cNvSpPr/>
            <p:nvPr/>
          </p:nvSpPr>
          <p:spPr>
            <a:xfrm>
              <a:off x="-7881387" y="11073458"/>
              <a:ext cx="18985870" cy="2574979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6" y="0"/>
                  </a:lnTo>
                  <a:lnTo>
                    <a:pt x="10413516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34" name="Google Shape;934;p40"/>
            <p:cNvSpPr/>
            <p:nvPr/>
          </p:nvSpPr>
          <p:spPr>
            <a:xfrm>
              <a:off x="36731" y="4895293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5" y="0"/>
                  </a:lnTo>
                  <a:lnTo>
                    <a:pt x="10413515" y="2574978"/>
                  </a:lnTo>
                  <a:lnTo>
                    <a:pt x="0" y="25749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35" name="Google Shape;935;p40"/>
            <p:cNvSpPr/>
            <p:nvPr/>
          </p:nvSpPr>
          <p:spPr>
            <a:xfrm>
              <a:off x="0" y="12155968"/>
              <a:ext cx="10413516" cy="2574978"/>
            </a:xfrm>
            <a:custGeom>
              <a:avLst/>
              <a:gdLst/>
              <a:ahLst/>
              <a:cxnLst/>
              <a:rect l="l" t="t" r="r" b="b"/>
              <a:pathLst>
                <a:path w="10413516" h="2574978" extrusionOk="0">
                  <a:moveTo>
                    <a:pt x="0" y="0"/>
                  </a:moveTo>
                  <a:lnTo>
                    <a:pt x="10413516" y="0"/>
                  </a:lnTo>
                  <a:lnTo>
                    <a:pt x="10413516" y="2574979"/>
                  </a:lnTo>
                  <a:lnTo>
                    <a:pt x="0" y="2574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936" name="Google Shape;936;p40"/>
          <p:cNvGrpSpPr/>
          <p:nvPr/>
        </p:nvGrpSpPr>
        <p:grpSpPr>
          <a:xfrm>
            <a:off x="343732" y="4468805"/>
            <a:ext cx="6091509" cy="5220992"/>
            <a:chOff x="0" y="-19050"/>
            <a:chExt cx="3208696" cy="2750152"/>
          </a:xfrm>
        </p:grpSpPr>
        <p:sp>
          <p:nvSpPr>
            <p:cNvPr id="937" name="Google Shape;937;p40"/>
            <p:cNvSpPr/>
            <p:nvPr/>
          </p:nvSpPr>
          <p:spPr>
            <a:xfrm>
              <a:off x="7669" y="21769"/>
              <a:ext cx="3201027" cy="2709333"/>
            </a:xfrm>
            <a:custGeom>
              <a:avLst/>
              <a:gdLst/>
              <a:ahLst/>
              <a:cxnLst/>
              <a:rect l="l" t="t" r="r" b="b"/>
              <a:pathLst>
                <a:path w="3201027" h="2709333" extrusionOk="0">
                  <a:moveTo>
                    <a:pt x="0" y="0"/>
                  </a:moveTo>
                  <a:lnTo>
                    <a:pt x="3201027" y="0"/>
                  </a:lnTo>
                  <a:lnTo>
                    <a:pt x="320102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938" name="Google Shape;938;p4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0" name="Google Shape;940;p40"/>
          <p:cNvSpPr txBox="1"/>
          <p:nvPr/>
        </p:nvSpPr>
        <p:spPr>
          <a:xfrm>
            <a:off x="1100317" y="171186"/>
            <a:ext cx="7423815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3600" b="1" dirty="0">
                <a:latin typeface="+mn-lt"/>
                <a:ea typeface="Fira Sans Black"/>
                <a:cs typeface="Fira Sans Black"/>
                <a:sym typeface="Fira Sans Black"/>
              </a:rPr>
              <a:t>Республика Беларусь – демократическое социальное правовое государство</a:t>
            </a:r>
            <a:endParaRPr sz="1000" b="1" dirty="0">
              <a:latin typeface="+mn-lt"/>
            </a:endParaRPr>
          </a:p>
        </p:txBody>
      </p:sp>
      <p:pic>
        <p:nvPicPr>
          <p:cNvPr id="2050" name="Picture 2" descr="https://belros.tv/upload/iblock/ae7/ae72e9276099d7c1256536295cde0b7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6" b="8849"/>
          <a:stretch/>
        </p:blipFill>
        <p:spPr bwMode="auto">
          <a:xfrm>
            <a:off x="1590637" y="2035853"/>
            <a:ext cx="5958269" cy="301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1F75108-BFC7-446A-B953-9E53791A4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27"/>
          <p:cNvGrpSpPr/>
          <p:nvPr/>
        </p:nvGrpSpPr>
        <p:grpSpPr>
          <a:xfrm>
            <a:off x="-1666625" y="-188275"/>
            <a:ext cx="4776008" cy="5331775"/>
            <a:chOff x="0" y="0"/>
            <a:chExt cx="12736021" cy="14218067"/>
          </a:xfrm>
        </p:grpSpPr>
        <p:sp>
          <p:nvSpPr>
            <p:cNvPr id="392" name="Google Shape;392;p27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3" name="Google Shape;393;p27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4" name="Google Shape;394;p27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5" name="Google Shape;395;p27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6" name="Google Shape;396;p27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7" name="Google Shape;397;p27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8" name="Google Shape;398;p27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9" name="Google Shape;399;p27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00" name="Google Shape;400;p27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01" name="Google Shape;401;p27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cxnSp>
        <p:nvCxnSpPr>
          <p:cNvPr id="402" name="Google Shape;402;p27"/>
          <p:cNvCxnSpPr/>
          <p:nvPr/>
        </p:nvCxnSpPr>
        <p:spPr>
          <a:xfrm>
            <a:off x="4561865" y="1284568"/>
            <a:ext cx="0" cy="25743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03" name="Google Shape;403;p27"/>
          <p:cNvGrpSpPr/>
          <p:nvPr/>
        </p:nvGrpSpPr>
        <p:grpSpPr>
          <a:xfrm>
            <a:off x="4758740" y="964406"/>
            <a:ext cx="3749466" cy="1551138"/>
            <a:chOff x="0" y="0"/>
            <a:chExt cx="8190721" cy="1191231"/>
          </a:xfrm>
        </p:grpSpPr>
        <p:sp>
          <p:nvSpPr>
            <p:cNvPr id="404" name="Google Shape;404;p27"/>
            <p:cNvSpPr/>
            <p:nvPr/>
          </p:nvSpPr>
          <p:spPr>
            <a:xfrm>
              <a:off x="0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05" name="Google Shape;405;p27"/>
            <p:cNvSpPr/>
            <p:nvPr/>
          </p:nvSpPr>
          <p:spPr>
            <a:xfrm>
              <a:off x="3373243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409" name="Google Shape;409;p27"/>
          <p:cNvSpPr txBox="1"/>
          <p:nvPr/>
        </p:nvSpPr>
        <p:spPr>
          <a:xfrm>
            <a:off x="5058849" y="469911"/>
            <a:ext cx="4127092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3200" dirty="0">
                <a:latin typeface="+mj-lt"/>
                <a:ea typeface="Fira Sans Black"/>
                <a:cs typeface="Fira Sans Black"/>
                <a:sym typeface="Fira Sans Black"/>
              </a:rPr>
              <a:t>Бюджет 2023 года сохраняет социальную направленность                      и гарантирует доступность для населения базовых социальных услуг.</a:t>
            </a:r>
            <a:endParaRPr sz="6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9" y="1278731"/>
            <a:ext cx="3876667" cy="25857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CF0DFC-7592-40EC-9704-A6C170B7D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-4295638" y="-816477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8" y="0"/>
                </a:lnTo>
                <a:lnTo>
                  <a:pt x="12190628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2" name="Google Shape;272;p24"/>
          <p:cNvSpPr/>
          <p:nvPr/>
        </p:nvSpPr>
        <p:spPr>
          <a:xfrm>
            <a:off x="8357829" y="3691496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3" name="Google Shape;273;p24"/>
          <p:cNvSpPr/>
          <p:nvPr/>
        </p:nvSpPr>
        <p:spPr>
          <a:xfrm>
            <a:off x="-5110753" y="0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4" name="Google Shape;274;p24"/>
          <p:cNvGrpSpPr/>
          <p:nvPr/>
        </p:nvGrpSpPr>
        <p:grpSpPr>
          <a:xfrm>
            <a:off x="114299" y="1224631"/>
            <a:ext cx="5107781" cy="1043712"/>
            <a:chOff x="0" y="0"/>
            <a:chExt cx="10017851" cy="972071"/>
          </a:xfrm>
        </p:grpSpPr>
        <p:sp>
          <p:nvSpPr>
            <p:cNvPr id="275" name="Google Shape;275;p24"/>
            <p:cNvSpPr/>
            <p:nvPr/>
          </p:nvSpPr>
          <p:spPr>
            <a:xfrm>
              <a:off x="0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6" name="Google Shape;276;p24"/>
            <p:cNvSpPr/>
            <p:nvPr/>
          </p:nvSpPr>
          <p:spPr>
            <a:xfrm rot="10800000">
              <a:off x="2658745" y="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7" name="Google Shape;277;p24"/>
            <p:cNvSpPr/>
            <p:nvPr/>
          </p:nvSpPr>
          <p:spPr>
            <a:xfrm>
              <a:off x="3433255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6" y="0"/>
                  </a:lnTo>
                  <a:lnTo>
                    <a:pt x="3725726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8" name="Google Shape;278;p24"/>
            <p:cNvSpPr/>
            <p:nvPr/>
          </p:nvSpPr>
          <p:spPr>
            <a:xfrm>
              <a:off x="6292124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79" name="Google Shape;279;p24"/>
          <p:cNvSpPr/>
          <p:nvPr/>
        </p:nvSpPr>
        <p:spPr>
          <a:xfrm>
            <a:off x="7544107" y="4489210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4"/>
          <p:cNvSpPr txBox="1"/>
          <p:nvPr/>
        </p:nvSpPr>
        <p:spPr>
          <a:xfrm>
            <a:off x="319887" y="515137"/>
            <a:ext cx="581914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700" b="1" dirty="0">
                <a:latin typeface="+mj-lt"/>
                <a:ea typeface="Fira Sans Black"/>
                <a:cs typeface="Fira Sans Black"/>
                <a:sym typeface="Fira Sans Black"/>
              </a:rPr>
              <a:t>Рост реальной заработной платы и иных доходов населения – основа благосостояния белорусских граждан.</a:t>
            </a:r>
          </a:p>
        </p:txBody>
      </p:sp>
      <p:sp>
        <p:nvSpPr>
          <p:cNvPr id="19" name="Google Shape;280;p24">
            <a:extLst>
              <a:ext uri="{FF2B5EF4-FFF2-40B4-BE49-F238E27FC236}">
                <a16:creationId xmlns:a16="http://schemas.microsoft.com/office/drawing/2014/main" id="{E1AC500A-8BE1-4F67-86F3-EC0038E5125A}"/>
              </a:ext>
            </a:extLst>
          </p:cNvPr>
          <p:cNvSpPr txBox="1"/>
          <p:nvPr/>
        </p:nvSpPr>
        <p:spPr>
          <a:xfrm>
            <a:off x="114299" y="2592034"/>
            <a:ext cx="5958851" cy="226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ru-RU" sz="2100" b="1" dirty="0">
                <a:latin typeface="+mj-lt"/>
                <a:ea typeface="Fira Sans Black"/>
                <a:cs typeface="Fira Sans Black"/>
                <a:sym typeface="Fira Sans Black"/>
              </a:rPr>
              <a:t>С 1 января 2023 г. установлены дополнительные стимулирующие выплаты отдельным категориям работников образования, физической культуры                           и спорта, здравоохранения. С 1 сентября 2023 г. произведено увеличение заработной платы педагогических работников.</a:t>
            </a:r>
            <a:endParaRPr sz="2100" b="1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43327" r="18641"/>
          <a:stretch/>
        </p:blipFill>
        <p:spPr>
          <a:xfrm>
            <a:off x="6200775" y="0"/>
            <a:ext cx="2943225" cy="51435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234A7C-B9BE-4E6F-B446-EBD7A93E3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28043"/>
      </p:ext>
    </p:extLst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-4295638" y="-816477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8" y="0"/>
                </a:lnTo>
                <a:lnTo>
                  <a:pt x="12190628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2" name="Google Shape;272;p24"/>
          <p:cNvSpPr/>
          <p:nvPr/>
        </p:nvSpPr>
        <p:spPr>
          <a:xfrm>
            <a:off x="8357829" y="3691496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3" name="Google Shape;273;p24"/>
          <p:cNvSpPr/>
          <p:nvPr/>
        </p:nvSpPr>
        <p:spPr>
          <a:xfrm>
            <a:off x="-5109360" y="-18765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4" name="Google Shape;274;p24"/>
          <p:cNvGrpSpPr/>
          <p:nvPr/>
        </p:nvGrpSpPr>
        <p:grpSpPr>
          <a:xfrm>
            <a:off x="0" y="58156"/>
            <a:ext cx="9144000" cy="3423174"/>
            <a:chOff x="0" y="0"/>
            <a:chExt cx="10017851" cy="972071"/>
          </a:xfrm>
        </p:grpSpPr>
        <p:sp>
          <p:nvSpPr>
            <p:cNvPr id="275" name="Google Shape;275;p24"/>
            <p:cNvSpPr/>
            <p:nvPr/>
          </p:nvSpPr>
          <p:spPr>
            <a:xfrm>
              <a:off x="0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6" name="Google Shape;276;p24"/>
            <p:cNvSpPr/>
            <p:nvPr/>
          </p:nvSpPr>
          <p:spPr>
            <a:xfrm rot="10800000">
              <a:off x="2658745" y="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7" name="Google Shape;277;p24"/>
            <p:cNvSpPr/>
            <p:nvPr/>
          </p:nvSpPr>
          <p:spPr>
            <a:xfrm>
              <a:off x="3433255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6" y="0"/>
                  </a:lnTo>
                  <a:lnTo>
                    <a:pt x="3725726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8" name="Google Shape;278;p24"/>
            <p:cNvSpPr/>
            <p:nvPr/>
          </p:nvSpPr>
          <p:spPr>
            <a:xfrm>
              <a:off x="6292124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79" name="Google Shape;279;p24"/>
          <p:cNvSpPr/>
          <p:nvPr/>
        </p:nvSpPr>
        <p:spPr>
          <a:xfrm>
            <a:off x="7544107" y="4489210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4"/>
          <p:cNvSpPr txBox="1"/>
          <p:nvPr/>
        </p:nvSpPr>
        <p:spPr>
          <a:xfrm>
            <a:off x="407413" y="353063"/>
            <a:ext cx="8329174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За январь–июль 2023 г. по отношению                                к соответствующему периоду 2022 года реальный размер социальных выплат, установленных от бюджета прожиточного минимума в среднем на душу населения, составил 108,1 %, в июле 2023 г. – 110,2 %.</a:t>
            </a:r>
            <a:endParaRPr sz="500" b="1" dirty="0">
              <a:latin typeface="+mj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69FE7BD-96B0-4692-921B-0ECA6DE89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670" y="2556147"/>
            <a:ext cx="2482607" cy="253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F68F15-00D0-4D1D-89DA-D74A8D9E8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71367"/>
      </p:ext>
    </p:extLst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B58FF8D-7690-480D-BA17-9F0AE8E83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r="8228"/>
          <a:stretch/>
        </p:blipFill>
        <p:spPr bwMode="auto">
          <a:xfrm>
            <a:off x="5699699" y="2992"/>
            <a:ext cx="34443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1" name="Google Shape;641;p35"/>
          <p:cNvGrpSpPr/>
          <p:nvPr/>
        </p:nvGrpSpPr>
        <p:grpSpPr>
          <a:xfrm>
            <a:off x="1917296" y="-188275"/>
            <a:ext cx="4776008" cy="5331775"/>
            <a:chOff x="0" y="0"/>
            <a:chExt cx="12736021" cy="14218067"/>
          </a:xfrm>
        </p:grpSpPr>
        <p:sp>
          <p:nvSpPr>
            <p:cNvPr id="642" name="Google Shape;642;p3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3" name="Google Shape;643;p3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4" name="Google Shape;644;p3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5" name="Google Shape;645;p3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6" name="Google Shape;646;p3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7" name="Google Shape;647;p3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8" name="Google Shape;648;p3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9" name="Google Shape;649;p3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0" name="Google Shape;650;p3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1" name="Google Shape;651;p3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52" name="Google Shape;652;p35"/>
          <p:cNvSpPr txBox="1"/>
          <p:nvPr/>
        </p:nvSpPr>
        <p:spPr>
          <a:xfrm>
            <a:off x="324526" y="777968"/>
            <a:ext cx="508130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3600" dirty="0">
                <a:latin typeface="+mj-lt"/>
                <a:ea typeface="Fira Sans Black"/>
                <a:cs typeface="Fira Sans Black"/>
                <a:sym typeface="Fira Sans Black"/>
              </a:rPr>
              <a:t>Бесспорный приоритет социальной политики – забота о ветеранах Великой Отечественной войны.</a:t>
            </a:r>
            <a:endParaRPr sz="400" dirty="0">
              <a:latin typeface="+mj-lt"/>
            </a:endParaRPr>
          </a:p>
        </p:txBody>
      </p:sp>
      <p:sp>
        <p:nvSpPr>
          <p:cNvPr id="656" name="Google Shape;656;p35"/>
          <p:cNvSpPr/>
          <p:nvPr/>
        </p:nvSpPr>
        <p:spPr>
          <a:xfrm rot="16200000">
            <a:off x="1256594" y="3491335"/>
            <a:ext cx="33561" cy="933450"/>
          </a:xfrm>
          <a:custGeom>
            <a:avLst/>
            <a:gdLst/>
            <a:ahLst/>
            <a:cxnLst/>
            <a:rect l="l" t="t" r="r" b="b"/>
            <a:pathLst>
              <a:path w="17678" h="491694" extrusionOk="0">
                <a:moveTo>
                  <a:pt x="0" y="0"/>
                </a:moveTo>
                <a:lnTo>
                  <a:pt x="17678" y="0"/>
                </a:lnTo>
                <a:lnTo>
                  <a:pt x="17678" y="491694"/>
                </a:lnTo>
                <a:lnTo>
                  <a:pt x="0" y="491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cxnSp>
        <p:nvCxnSpPr>
          <p:cNvPr id="658" name="Google Shape;658;p35"/>
          <p:cNvCxnSpPr/>
          <p:nvPr/>
        </p:nvCxnSpPr>
        <p:spPr>
          <a:xfrm>
            <a:off x="806649" y="3958061"/>
            <a:ext cx="374484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4D7F0B-31EC-4B23-B505-96C5A1414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35923"/>
      </p:ext>
    </p:extLst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0"/>
          <p:cNvSpPr txBox="1"/>
          <p:nvPr/>
        </p:nvSpPr>
        <p:spPr>
          <a:xfrm>
            <a:off x="255181" y="3477912"/>
            <a:ext cx="863363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ru-RU" sz="2400" b="1" dirty="0">
                <a:latin typeface="+mn-lt"/>
                <a:ea typeface="Fira Sans Black"/>
                <a:cs typeface="Fira Sans Black"/>
                <a:sym typeface="Fira Sans Black"/>
              </a:rPr>
              <a:t>Впервые в 2023 году по инициативе Главы государства </a:t>
            </a:r>
          </a:p>
          <a:p>
            <a:pPr lvl="0" algn="just"/>
            <a:r>
              <a:rPr lang="ru-RU" sz="2400" b="1" dirty="0">
                <a:latin typeface="+mn-lt"/>
                <a:ea typeface="Fira Sans Black"/>
                <a:cs typeface="Fira Sans Black"/>
                <a:sym typeface="Fira Sans Black"/>
              </a:rPr>
              <a:t>прошла республиканская благотворительная акция                  для пожилых «От всей души» с активным участием молодежи и школьников.</a:t>
            </a:r>
            <a:endParaRPr sz="700" b="1" dirty="0">
              <a:latin typeface="+mn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17495F9-A62E-445F-915B-10D23205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48" y="94362"/>
            <a:ext cx="2439176" cy="325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Малолетний узник Анатолий Тараканов дает урок мужества подрастающему поколению.">
            <a:extLst>
              <a:ext uri="{FF2B5EF4-FFF2-40B4-BE49-F238E27FC236}">
                <a16:creationId xmlns:a16="http://schemas.microsoft.com/office/drawing/2014/main" id="{BF8C4562-B619-4A1A-A299-30E105F55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50" y="94362"/>
            <a:ext cx="4679604" cy="32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E83EE4-7DFC-4185-90DF-C1C408D8B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41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79EFE8-0921-450C-A611-11431B0C9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8" t="1447" r="7548" b="1602"/>
          <a:stretch/>
        </p:blipFill>
        <p:spPr>
          <a:xfrm>
            <a:off x="5560841" y="-2986"/>
            <a:ext cx="3577617" cy="5143493"/>
          </a:xfrm>
          <a:prstGeom prst="rect">
            <a:avLst/>
          </a:prstGeom>
        </p:spPr>
      </p:pic>
      <p:grpSp>
        <p:nvGrpSpPr>
          <p:cNvPr id="641" name="Google Shape;641;p35"/>
          <p:cNvGrpSpPr/>
          <p:nvPr/>
        </p:nvGrpSpPr>
        <p:grpSpPr>
          <a:xfrm>
            <a:off x="1917296" y="-188275"/>
            <a:ext cx="4776008" cy="5331775"/>
            <a:chOff x="0" y="0"/>
            <a:chExt cx="12736021" cy="14218067"/>
          </a:xfrm>
        </p:grpSpPr>
        <p:sp>
          <p:nvSpPr>
            <p:cNvPr id="642" name="Google Shape;642;p3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3" name="Google Shape;643;p3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4" name="Google Shape;644;p3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5" name="Google Shape;645;p3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6" name="Google Shape;646;p3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7" name="Google Shape;647;p3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8" name="Google Shape;648;p3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9" name="Google Shape;649;p3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0" name="Google Shape;650;p3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1" name="Google Shape;651;p3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52" name="Google Shape;652;p35"/>
          <p:cNvSpPr txBox="1"/>
          <p:nvPr/>
        </p:nvSpPr>
        <p:spPr>
          <a:xfrm>
            <a:off x="324526" y="777968"/>
            <a:ext cx="508130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3600" dirty="0">
                <a:latin typeface="+mj-lt"/>
                <a:ea typeface="Fira Sans Black"/>
                <a:cs typeface="Fira Sans Black"/>
                <a:sym typeface="Fira Sans Black"/>
              </a:rPr>
              <a:t>Одно из ключевых направлений социальной политики Беларуси – </a:t>
            </a:r>
          </a:p>
          <a:p>
            <a:pPr lvl="0"/>
            <a:r>
              <a:rPr lang="ru-RU" sz="3600" dirty="0">
                <a:latin typeface="+mj-lt"/>
                <a:ea typeface="Fira Sans Black"/>
                <a:cs typeface="Fira Sans Black"/>
                <a:sym typeface="Fira Sans Black"/>
              </a:rPr>
              <a:t>забота об инвалидах.</a:t>
            </a:r>
            <a:endParaRPr sz="400" dirty="0">
              <a:latin typeface="+mj-lt"/>
            </a:endParaRPr>
          </a:p>
        </p:txBody>
      </p:sp>
      <p:sp>
        <p:nvSpPr>
          <p:cNvPr id="656" name="Google Shape;656;p35"/>
          <p:cNvSpPr/>
          <p:nvPr/>
        </p:nvSpPr>
        <p:spPr>
          <a:xfrm rot="16200000">
            <a:off x="1256594" y="3491335"/>
            <a:ext cx="33561" cy="933450"/>
          </a:xfrm>
          <a:custGeom>
            <a:avLst/>
            <a:gdLst/>
            <a:ahLst/>
            <a:cxnLst/>
            <a:rect l="l" t="t" r="r" b="b"/>
            <a:pathLst>
              <a:path w="17678" h="491694" extrusionOk="0">
                <a:moveTo>
                  <a:pt x="0" y="0"/>
                </a:moveTo>
                <a:lnTo>
                  <a:pt x="17678" y="0"/>
                </a:lnTo>
                <a:lnTo>
                  <a:pt x="17678" y="491694"/>
                </a:lnTo>
                <a:lnTo>
                  <a:pt x="0" y="491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cxnSp>
        <p:nvCxnSpPr>
          <p:cNvPr id="658" name="Google Shape;658;p35"/>
          <p:cNvCxnSpPr/>
          <p:nvPr/>
        </p:nvCxnSpPr>
        <p:spPr>
          <a:xfrm>
            <a:off x="806649" y="3958061"/>
            <a:ext cx="374484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D5A987-435A-4F94-9E41-EB74D7E22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96651"/>
      </p:ext>
    </p:extLst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"/>
          <p:cNvSpPr/>
          <p:nvPr/>
        </p:nvSpPr>
        <p:spPr>
          <a:xfrm>
            <a:off x="8357829" y="3691496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4" name="Google Shape;274;p24"/>
          <p:cNvGrpSpPr/>
          <p:nvPr/>
        </p:nvGrpSpPr>
        <p:grpSpPr>
          <a:xfrm>
            <a:off x="55886" y="1257682"/>
            <a:ext cx="5548371" cy="1584670"/>
            <a:chOff x="0" y="0"/>
            <a:chExt cx="10017851" cy="972071"/>
          </a:xfrm>
        </p:grpSpPr>
        <p:sp>
          <p:nvSpPr>
            <p:cNvPr id="275" name="Google Shape;275;p24"/>
            <p:cNvSpPr/>
            <p:nvPr/>
          </p:nvSpPr>
          <p:spPr>
            <a:xfrm>
              <a:off x="0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6" name="Google Shape;276;p24"/>
            <p:cNvSpPr/>
            <p:nvPr/>
          </p:nvSpPr>
          <p:spPr>
            <a:xfrm rot="10800000">
              <a:off x="2658745" y="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7" name="Google Shape;277;p24"/>
            <p:cNvSpPr/>
            <p:nvPr/>
          </p:nvSpPr>
          <p:spPr>
            <a:xfrm>
              <a:off x="3433255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6" y="0"/>
                  </a:lnTo>
                  <a:lnTo>
                    <a:pt x="3725726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8" name="Google Shape;278;p24"/>
            <p:cNvSpPr/>
            <p:nvPr/>
          </p:nvSpPr>
          <p:spPr>
            <a:xfrm>
              <a:off x="6292124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79" name="Google Shape;279;p24"/>
          <p:cNvSpPr/>
          <p:nvPr/>
        </p:nvSpPr>
        <p:spPr>
          <a:xfrm>
            <a:off x="7544107" y="4489210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4"/>
          <p:cNvSpPr txBox="1"/>
          <p:nvPr/>
        </p:nvSpPr>
        <p:spPr>
          <a:xfrm>
            <a:off x="274419" y="494258"/>
            <a:ext cx="5872992" cy="20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700" b="1" dirty="0">
                <a:latin typeface="+mj-lt"/>
                <a:ea typeface="Fira Sans Black"/>
                <a:cs typeface="Fira Sans Black"/>
                <a:sym typeface="Fira Sans Black"/>
              </a:rPr>
              <a:t>Большинство граждан </a:t>
            </a:r>
            <a:endParaRPr lang="en-US" sz="2700" b="1" dirty="0">
              <a:latin typeface="+mj-lt"/>
              <a:ea typeface="Fira Sans Black"/>
              <a:cs typeface="Fira Sans Black"/>
              <a:sym typeface="Fira Sans Black"/>
            </a:endParaRPr>
          </a:p>
          <a:p>
            <a:pPr lvl="0"/>
            <a:r>
              <a:rPr lang="ru-RU" sz="2700" b="1" dirty="0">
                <a:latin typeface="+mj-lt"/>
                <a:ea typeface="Fira Sans Black"/>
                <a:cs typeface="Fira Sans Black"/>
                <a:sym typeface="Fira Sans Black"/>
              </a:rPr>
              <a:t>Республики Беларусь </a:t>
            </a:r>
          </a:p>
          <a:p>
            <a:pPr lvl="0"/>
            <a:r>
              <a:rPr lang="ru-RU" sz="2700" b="1" dirty="0">
                <a:latin typeface="+mj-lt"/>
                <a:ea typeface="Fira Sans Black"/>
                <a:cs typeface="Fira Sans Black"/>
                <a:sym typeface="Fira Sans Black"/>
              </a:rPr>
              <a:t>реализуют </a:t>
            </a:r>
          </a:p>
          <a:p>
            <a:pPr lvl="0"/>
            <a:r>
              <a:rPr lang="ru-RU" sz="2700" b="1" dirty="0">
                <a:latin typeface="+mj-lt"/>
                <a:ea typeface="Fira Sans Black"/>
                <a:cs typeface="Fira Sans Black"/>
                <a:sym typeface="Fira Sans Black"/>
              </a:rPr>
              <a:t>свое конституционное право </a:t>
            </a:r>
          </a:p>
          <a:p>
            <a:pPr lvl="0"/>
            <a:r>
              <a:rPr lang="ru-RU" sz="2700" b="1" dirty="0">
                <a:latin typeface="+mj-lt"/>
                <a:ea typeface="Fira Sans Black"/>
                <a:cs typeface="Fira Sans Black"/>
                <a:sym typeface="Fira Sans Black"/>
              </a:rPr>
              <a:t>на труд и платят налоги.</a:t>
            </a:r>
          </a:p>
        </p:txBody>
      </p:sp>
      <p:sp>
        <p:nvSpPr>
          <p:cNvPr id="19" name="Google Shape;280;p24">
            <a:extLst>
              <a:ext uri="{FF2B5EF4-FFF2-40B4-BE49-F238E27FC236}">
                <a16:creationId xmlns:a16="http://schemas.microsoft.com/office/drawing/2014/main" id="{E1AC500A-8BE1-4F67-86F3-EC0038E5125A}"/>
              </a:ext>
            </a:extLst>
          </p:cNvPr>
          <p:cNvSpPr txBox="1"/>
          <p:nvPr/>
        </p:nvSpPr>
        <p:spPr>
          <a:xfrm>
            <a:off x="230426" y="3335174"/>
            <a:ext cx="465948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ru-RU" sz="2200" b="1" dirty="0">
                <a:latin typeface="+mj-lt"/>
                <a:ea typeface="Fira Sans Black"/>
                <a:cs typeface="Fira Sans Black"/>
                <a:sym typeface="Fira Sans Black"/>
              </a:rPr>
              <a:t>В настоящее время рынок труда в стране стабилен и управляем, снижен уровень безработицы.</a:t>
            </a:r>
            <a:endParaRPr sz="2200" b="1" dirty="0">
              <a:latin typeface="+mj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091D1CA-2E58-4AE6-9BD2-DCD64868A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8" r="8511"/>
          <a:stretch/>
        </p:blipFill>
        <p:spPr bwMode="auto">
          <a:xfrm>
            <a:off x="5385723" y="-68855"/>
            <a:ext cx="3758277" cy="521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7493B3-0C5D-4323-86CD-A3E6E95AC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24662"/>
      </p:ext>
    </p:extLst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-4295638" y="-816477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8" y="0"/>
                </a:lnTo>
                <a:lnTo>
                  <a:pt x="12190628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2" name="Google Shape;272;p24"/>
          <p:cNvSpPr/>
          <p:nvPr/>
        </p:nvSpPr>
        <p:spPr>
          <a:xfrm>
            <a:off x="8357829" y="3691496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3" name="Google Shape;273;p24"/>
          <p:cNvSpPr/>
          <p:nvPr/>
        </p:nvSpPr>
        <p:spPr>
          <a:xfrm>
            <a:off x="-5109360" y="-18765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4" name="Google Shape;274;p24"/>
          <p:cNvGrpSpPr/>
          <p:nvPr/>
        </p:nvGrpSpPr>
        <p:grpSpPr>
          <a:xfrm>
            <a:off x="773402" y="385706"/>
            <a:ext cx="7584427" cy="3305790"/>
            <a:chOff x="0" y="0"/>
            <a:chExt cx="10017851" cy="972071"/>
          </a:xfrm>
        </p:grpSpPr>
        <p:sp>
          <p:nvSpPr>
            <p:cNvPr id="275" name="Google Shape;275;p24"/>
            <p:cNvSpPr/>
            <p:nvPr/>
          </p:nvSpPr>
          <p:spPr>
            <a:xfrm>
              <a:off x="0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6" name="Google Shape;276;p24"/>
            <p:cNvSpPr/>
            <p:nvPr/>
          </p:nvSpPr>
          <p:spPr>
            <a:xfrm rot="10800000">
              <a:off x="2658745" y="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7" name="Google Shape;277;p24"/>
            <p:cNvSpPr/>
            <p:nvPr/>
          </p:nvSpPr>
          <p:spPr>
            <a:xfrm>
              <a:off x="3433255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6" y="0"/>
                  </a:lnTo>
                  <a:lnTo>
                    <a:pt x="3725726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8" name="Google Shape;278;p24"/>
            <p:cNvSpPr/>
            <p:nvPr/>
          </p:nvSpPr>
          <p:spPr>
            <a:xfrm>
              <a:off x="6292124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79" name="Google Shape;279;p24"/>
          <p:cNvSpPr/>
          <p:nvPr/>
        </p:nvSpPr>
        <p:spPr>
          <a:xfrm>
            <a:off x="7544107" y="4489210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4"/>
          <p:cNvSpPr txBox="1"/>
          <p:nvPr/>
        </p:nvSpPr>
        <p:spPr>
          <a:xfrm>
            <a:off x="407413" y="1170233"/>
            <a:ext cx="8329174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В стадии реализации находится </a:t>
            </a:r>
            <a:endParaRPr lang="en-US" sz="2800" b="1" dirty="0">
              <a:latin typeface="+mj-lt"/>
              <a:ea typeface="Fira Sans Black"/>
              <a:cs typeface="Fira Sans Black"/>
              <a:sym typeface="Fira Sans Black"/>
            </a:endParaRPr>
          </a:p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Государственная программа </a:t>
            </a:r>
          </a:p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«Рынок труда и содействие занятости» </a:t>
            </a:r>
          </a:p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на 2021–2025 годы.</a:t>
            </a:r>
            <a:endParaRPr sz="500" b="1" dirty="0">
              <a:latin typeface="+mj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B853A6-04A2-494F-8945-817191EA7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8834" y="3030826"/>
            <a:ext cx="2015166" cy="21126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CD6B802-9516-4F86-8F65-D17A45EAE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1293"/>
      </p:ext>
    </p:extLst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24"/>
          <p:cNvGrpSpPr/>
          <p:nvPr/>
        </p:nvGrpSpPr>
        <p:grpSpPr>
          <a:xfrm>
            <a:off x="0" y="449537"/>
            <a:ext cx="8956713" cy="3340265"/>
            <a:chOff x="0" y="0"/>
            <a:chExt cx="10017851" cy="972071"/>
          </a:xfrm>
        </p:grpSpPr>
        <p:sp>
          <p:nvSpPr>
            <p:cNvPr id="275" name="Google Shape;275;p24"/>
            <p:cNvSpPr/>
            <p:nvPr/>
          </p:nvSpPr>
          <p:spPr>
            <a:xfrm>
              <a:off x="0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6" name="Google Shape;276;p24"/>
            <p:cNvSpPr/>
            <p:nvPr/>
          </p:nvSpPr>
          <p:spPr>
            <a:xfrm rot="10800000">
              <a:off x="2658745" y="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7" name="Google Shape;277;p24"/>
            <p:cNvSpPr/>
            <p:nvPr/>
          </p:nvSpPr>
          <p:spPr>
            <a:xfrm>
              <a:off x="3433255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6" y="0"/>
                  </a:lnTo>
                  <a:lnTo>
                    <a:pt x="3725726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8" name="Google Shape;278;p24"/>
            <p:cNvSpPr/>
            <p:nvPr/>
          </p:nvSpPr>
          <p:spPr>
            <a:xfrm>
              <a:off x="6292124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79" name="Google Shape;279;p24"/>
          <p:cNvSpPr/>
          <p:nvPr/>
        </p:nvSpPr>
        <p:spPr>
          <a:xfrm>
            <a:off x="7544107" y="4489210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4"/>
          <p:cNvSpPr txBox="1"/>
          <p:nvPr/>
        </p:nvSpPr>
        <p:spPr>
          <a:xfrm>
            <a:off x="367115" y="1174038"/>
            <a:ext cx="8329174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400" b="1" i="1" dirty="0">
                <a:latin typeface="+mj-lt"/>
                <a:ea typeface="Fira Sans Black"/>
                <a:cs typeface="Fira Sans Black"/>
                <a:sym typeface="Fira Sans Black"/>
              </a:rPr>
              <a:t>«Культ полноценной семьи с двумя и более детьми должен быть стилем жизни белорусов. Только так мы можем быть уверены, что следующие за нами поколения будут прирастать, а значит крепко держать суверенитет в своих руках </a:t>
            </a:r>
          </a:p>
          <a:p>
            <a:pPr lvl="0" algn="ctr"/>
            <a:r>
              <a:rPr lang="ru-RU" sz="2400" b="1" i="1" dirty="0">
                <a:latin typeface="+mj-lt"/>
                <a:ea typeface="Fira Sans Black"/>
                <a:cs typeface="Fira Sans Black"/>
                <a:sym typeface="Fira Sans Black"/>
              </a:rPr>
              <a:t>и гарантированно жить в мире». </a:t>
            </a:r>
          </a:p>
          <a:p>
            <a:pPr lvl="0" algn="ctr"/>
            <a:endParaRPr lang="ru-RU" sz="2400" b="1" i="1" dirty="0">
              <a:latin typeface="+mj-lt"/>
              <a:ea typeface="Fira Sans Black"/>
              <a:cs typeface="Fira Sans Black"/>
              <a:sym typeface="Fira Sans Black"/>
            </a:endParaRP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Глава государства А.Г. Лукашенко </a:t>
            </a: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31 марта 2023 г. в Послании </a:t>
            </a: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к белорусскому народу и Парламенту.</a:t>
            </a:r>
            <a:endParaRPr sz="400" b="1" dirty="0">
              <a:latin typeface="+mj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74EECF-5A7D-4A3B-B128-4281E398C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99826"/>
      </p:ext>
    </p:extLst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"/>
          <p:cNvSpPr/>
          <p:nvPr/>
        </p:nvSpPr>
        <p:spPr>
          <a:xfrm>
            <a:off x="3049454" y="104023"/>
            <a:ext cx="3266425" cy="562485"/>
          </a:xfrm>
          <a:custGeom>
            <a:avLst/>
            <a:gdLst/>
            <a:ahLst/>
            <a:cxnLst/>
            <a:rect l="l" t="t" r="r" b="b"/>
            <a:pathLst>
              <a:path w="4549506" h="1124969" extrusionOk="0">
                <a:moveTo>
                  <a:pt x="0" y="0"/>
                </a:moveTo>
                <a:lnTo>
                  <a:pt x="4549506" y="0"/>
                </a:lnTo>
                <a:lnTo>
                  <a:pt x="4549506" y="1124969"/>
                </a:lnTo>
                <a:lnTo>
                  <a:pt x="0" y="112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1" name="Google Shape;351;p25"/>
          <p:cNvSpPr txBox="1"/>
          <p:nvPr/>
        </p:nvSpPr>
        <p:spPr>
          <a:xfrm>
            <a:off x="333223" y="-14155"/>
            <a:ext cx="8698888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5"/>
              </a:lnSpc>
            </a:pPr>
            <a:r>
              <a:rPr lang="ru-RU" sz="3200" b="1" dirty="0">
                <a:latin typeface="+mj-lt"/>
                <a:ea typeface="Fira Sans Black"/>
                <a:cs typeface="Fira Sans Black"/>
                <a:sym typeface="Fira Sans Black"/>
              </a:rPr>
              <a:t>ПРИНЦИПЫ </a:t>
            </a:r>
          </a:p>
          <a:p>
            <a:pPr lvl="0" algn="ctr">
              <a:lnSpc>
                <a:spcPct val="140005"/>
              </a:lnSpc>
            </a:pPr>
            <a:r>
              <a:rPr lang="ru-RU" sz="3200" b="1" dirty="0">
                <a:latin typeface="+mj-lt"/>
                <a:ea typeface="Fira Sans Black"/>
                <a:cs typeface="Fira Sans Black"/>
                <a:sym typeface="Fira Sans Black"/>
              </a:rPr>
              <a:t>СОЦИАЛЬНОЙ ПОЛИТИКИ ГОСУДАРСТВА:</a:t>
            </a:r>
            <a:endParaRPr lang="ru-RU" sz="600" b="1" dirty="0">
              <a:latin typeface="+mj-lt"/>
            </a:endParaRPr>
          </a:p>
        </p:txBody>
      </p:sp>
      <p:grpSp>
        <p:nvGrpSpPr>
          <p:cNvPr id="291" name="Google Shape;291;p25"/>
          <p:cNvGrpSpPr/>
          <p:nvPr/>
        </p:nvGrpSpPr>
        <p:grpSpPr>
          <a:xfrm>
            <a:off x="861643" y="1542791"/>
            <a:ext cx="1995196" cy="3600709"/>
            <a:chOff x="0" y="-19050"/>
            <a:chExt cx="812800" cy="1896670"/>
          </a:xfrm>
        </p:grpSpPr>
        <p:sp>
          <p:nvSpPr>
            <p:cNvPr id="292" name="Google Shape;292;p25"/>
            <p:cNvSpPr/>
            <p:nvPr/>
          </p:nvSpPr>
          <p:spPr>
            <a:xfrm>
              <a:off x="0" y="0"/>
              <a:ext cx="812800" cy="1877620"/>
            </a:xfrm>
            <a:custGeom>
              <a:avLst/>
              <a:gdLst/>
              <a:ahLst/>
              <a:cxnLst/>
              <a:rect l="l" t="t" r="r" b="b"/>
              <a:pathLst>
                <a:path w="812800" h="187762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1877620"/>
                  </a:lnTo>
                  <a:lnTo>
                    <a:pt x="0" y="187762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293" name="Google Shape;293;p2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25"/>
          <p:cNvGrpSpPr/>
          <p:nvPr/>
        </p:nvGrpSpPr>
        <p:grpSpPr>
          <a:xfrm>
            <a:off x="3800475" y="1542791"/>
            <a:ext cx="2101678" cy="3600709"/>
            <a:chOff x="0" y="-19050"/>
            <a:chExt cx="812800" cy="1896670"/>
          </a:xfrm>
        </p:grpSpPr>
        <p:sp>
          <p:nvSpPr>
            <p:cNvPr id="295" name="Google Shape;295;p25"/>
            <p:cNvSpPr/>
            <p:nvPr/>
          </p:nvSpPr>
          <p:spPr>
            <a:xfrm>
              <a:off x="0" y="0"/>
              <a:ext cx="812800" cy="1877620"/>
            </a:xfrm>
            <a:custGeom>
              <a:avLst/>
              <a:gdLst/>
              <a:ahLst/>
              <a:cxnLst/>
              <a:rect l="l" t="t" r="r" b="b"/>
              <a:pathLst>
                <a:path w="812800" h="187762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1877620"/>
                  </a:lnTo>
                  <a:lnTo>
                    <a:pt x="0" y="187762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296" name="Google Shape;296;p2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25"/>
          <p:cNvGrpSpPr/>
          <p:nvPr/>
        </p:nvGrpSpPr>
        <p:grpSpPr>
          <a:xfrm>
            <a:off x="6739306" y="1542791"/>
            <a:ext cx="1995235" cy="3600709"/>
            <a:chOff x="0" y="-19050"/>
            <a:chExt cx="812800" cy="1896670"/>
          </a:xfrm>
        </p:grpSpPr>
        <p:sp>
          <p:nvSpPr>
            <p:cNvPr id="298" name="Google Shape;298;p25"/>
            <p:cNvSpPr/>
            <p:nvPr/>
          </p:nvSpPr>
          <p:spPr>
            <a:xfrm>
              <a:off x="0" y="0"/>
              <a:ext cx="812800" cy="1877620"/>
            </a:xfrm>
            <a:custGeom>
              <a:avLst/>
              <a:gdLst/>
              <a:ahLst/>
              <a:cxnLst/>
              <a:rect l="l" t="t" r="r" b="b"/>
              <a:pathLst>
                <a:path w="812800" h="187762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1877620"/>
                  </a:lnTo>
                  <a:lnTo>
                    <a:pt x="0" y="187762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299" name="Google Shape;299;p2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25"/>
          <p:cNvGrpSpPr/>
          <p:nvPr/>
        </p:nvGrpSpPr>
        <p:grpSpPr>
          <a:xfrm rot="5400000">
            <a:off x="-371225" y="3832226"/>
            <a:ext cx="4776008" cy="5331775"/>
            <a:chOff x="0" y="0"/>
            <a:chExt cx="12736021" cy="14218067"/>
          </a:xfrm>
        </p:grpSpPr>
        <p:sp>
          <p:nvSpPr>
            <p:cNvPr id="304" name="Google Shape;304;p2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05" name="Google Shape;305;p2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06" name="Google Shape;306;p2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07" name="Google Shape;307;p2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08" name="Google Shape;308;p2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09" name="Google Shape;309;p2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0" name="Google Shape;310;p2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1" name="Google Shape;311;p2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2" name="Google Shape;312;p2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3" name="Google Shape;313;p2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314" name="Google Shape;314;p25"/>
          <p:cNvGrpSpPr/>
          <p:nvPr/>
        </p:nvGrpSpPr>
        <p:grpSpPr>
          <a:xfrm rot="-5400000">
            <a:off x="5122459" y="3717926"/>
            <a:ext cx="4776008" cy="5331775"/>
            <a:chOff x="0" y="0"/>
            <a:chExt cx="12736021" cy="14218067"/>
          </a:xfrm>
        </p:grpSpPr>
        <p:sp>
          <p:nvSpPr>
            <p:cNvPr id="315" name="Google Shape;315;p2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6" name="Google Shape;316;p2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7" name="Google Shape;317;p2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8" name="Google Shape;318;p2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9" name="Google Shape;319;p25"/>
            <p:cNvSpPr/>
            <p:nvPr/>
          </p:nvSpPr>
          <p:spPr>
            <a:xfrm flipH="1"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10050954" y="0"/>
                  </a:moveTo>
                  <a:lnTo>
                    <a:pt x="0" y="0"/>
                  </a:lnTo>
                  <a:lnTo>
                    <a:pt x="0" y="2485326"/>
                  </a:lnTo>
                  <a:lnTo>
                    <a:pt x="10050954" y="2485326"/>
                  </a:lnTo>
                  <a:lnTo>
                    <a:pt x="10050954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0" name="Google Shape;320;p2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1" name="Google Shape;321;p2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2" name="Google Shape;322;p2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3" name="Google Shape;323;p2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4" name="Google Shape;324;p2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325" name="Google Shape;325;p25"/>
          <p:cNvGrpSpPr/>
          <p:nvPr/>
        </p:nvGrpSpPr>
        <p:grpSpPr>
          <a:xfrm rot="-5400000">
            <a:off x="3228465" y="3770313"/>
            <a:ext cx="4776008" cy="5331775"/>
            <a:chOff x="0" y="0"/>
            <a:chExt cx="12736021" cy="14218067"/>
          </a:xfrm>
        </p:grpSpPr>
        <p:sp>
          <p:nvSpPr>
            <p:cNvPr id="326" name="Google Shape;326;p2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7" name="Google Shape;327;p2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8" name="Google Shape;328;p2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9" name="Google Shape;329;p2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0" name="Google Shape;330;p25"/>
            <p:cNvSpPr/>
            <p:nvPr/>
          </p:nvSpPr>
          <p:spPr>
            <a:xfrm flipH="1"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10050954" y="0"/>
                  </a:moveTo>
                  <a:lnTo>
                    <a:pt x="0" y="0"/>
                  </a:lnTo>
                  <a:lnTo>
                    <a:pt x="0" y="2485326"/>
                  </a:lnTo>
                  <a:lnTo>
                    <a:pt x="10050954" y="2485326"/>
                  </a:lnTo>
                  <a:lnTo>
                    <a:pt x="10050954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1" name="Google Shape;331;p2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2" name="Google Shape;332;p2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3" name="Google Shape;333;p2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4" name="Google Shape;334;p2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5" name="Google Shape;335;p2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336" name="Google Shape;336;p25"/>
          <p:cNvGrpSpPr/>
          <p:nvPr/>
        </p:nvGrpSpPr>
        <p:grpSpPr>
          <a:xfrm rot="-5400000">
            <a:off x="9063875" y="3581083"/>
            <a:ext cx="4776008" cy="5331775"/>
            <a:chOff x="0" y="0"/>
            <a:chExt cx="12736021" cy="14218067"/>
          </a:xfrm>
        </p:grpSpPr>
        <p:sp>
          <p:nvSpPr>
            <p:cNvPr id="337" name="Google Shape;337;p2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8" name="Google Shape;338;p2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9" name="Google Shape;339;p2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0" name="Google Shape;340;p2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1" name="Google Shape;341;p25"/>
            <p:cNvSpPr/>
            <p:nvPr/>
          </p:nvSpPr>
          <p:spPr>
            <a:xfrm flipH="1"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10050954" y="0"/>
                  </a:moveTo>
                  <a:lnTo>
                    <a:pt x="0" y="0"/>
                  </a:lnTo>
                  <a:lnTo>
                    <a:pt x="0" y="2485326"/>
                  </a:lnTo>
                  <a:lnTo>
                    <a:pt x="10050954" y="2485326"/>
                  </a:lnTo>
                  <a:lnTo>
                    <a:pt x="10050954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2" name="Google Shape;342;p2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3" name="Google Shape;343;p2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4" name="Google Shape;344;p2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5" name="Google Shape;345;p2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6" name="Google Shape;346;p2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347" name="Google Shape;347;p25"/>
          <p:cNvSpPr txBox="1"/>
          <p:nvPr/>
        </p:nvSpPr>
        <p:spPr>
          <a:xfrm>
            <a:off x="3745482" y="3321164"/>
            <a:ext cx="2156671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ru-RU" sz="1800" b="1" dirty="0">
                <a:latin typeface="+mj-lt"/>
                <a:ea typeface="Nunito"/>
                <a:cs typeface="Nunito"/>
                <a:sym typeface="Nunito"/>
              </a:rPr>
              <a:t>ответственность</a:t>
            </a:r>
            <a:endParaRPr sz="800" dirty="0">
              <a:latin typeface="+mj-lt"/>
            </a:endParaRPr>
          </a:p>
        </p:txBody>
      </p:sp>
      <p:sp>
        <p:nvSpPr>
          <p:cNvPr id="348" name="Google Shape;348;p25"/>
          <p:cNvSpPr txBox="1"/>
          <p:nvPr/>
        </p:nvSpPr>
        <p:spPr>
          <a:xfrm>
            <a:off x="879918" y="3301829"/>
            <a:ext cx="1935618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ru-RU" sz="1800" b="1" dirty="0">
                <a:latin typeface="+mj-lt"/>
                <a:ea typeface="Nunito"/>
                <a:cs typeface="Nunito"/>
                <a:sym typeface="Nunito"/>
              </a:rPr>
              <a:t>справедливость</a:t>
            </a:r>
            <a:endParaRPr sz="800" dirty="0">
              <a:latin typeface="+mj-lt"/>
            </a:endParaRPr>
          </a:p>
        </p:txBody>
      </p:sp>
      <p:sp>
        <p:nvSpPr>
          <p:cNvPr id="350" name="Google Shape;350;p25"/>
          <p:cNvSpPr txBox="1"/>
          <p:nvPr/>
        </p:nvSpPr>
        <p:spPr>
          <a:xfrm>
            <a:off x="6687856" y="3329861"/>
            <a:ext cx="199524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40000"/>
              </a:lnSpc>
            </a:pPr>
            <a:r>
              <a:rPr lang="ru-RU" sz="1800" b="1" dirty="0">
                <a:latin typeface="+mj-lt"/>
                <a:ea typeface="Nunito"/>
                <a:cs typeface="Nunito"/>
                <a:sym typeface="Nunito"/>
              </a:rPr>
              <a:t>забота</a:t>
            </a:r>
            <a:endParaRPr sz="800" dirty="0">
              <a:latin typeface="+mj-lt"/>
            </a:endParaRPr>
          </a:p>
        </p:txBody>
      </p:sp>
      <p:sp>
        <p:nvSpPr>
          <p:cNvPr id="355" name="Google Shape;355;p25"/>
          <p:cNvSpPr/>
          <p:nvPr/>
        </p:nvSpPr>
        <p:spPr>
          <a:xfrm>
            <a:off x="2364440" y="1790637"/>
            <a:ext cx="1749741" cy="432663"/>
          </a:xfrm>
          <a:custGeom>
            <a:avLst/>
            <a:gdLst/>
            <a:ahLst/>
            <a:cxnLst/>
            <a:rect l="l" t="t" r="r" b="b"/>
            <a:pathLst>
              <a:path w="3499482" h="865326" extrusionOk="0">
                <a:moveTo>
                  <a:pt x="0" y="0"/>
                </a:moveTo>
                <a:lnTo>
                  <a:pt x="3499482" y="0"/>
                </a:lnTo>
                <a:lnTo>
                  <a:pt x="3499482" y="865326"/>
                </a:lnTo>
                <a:lnTo>
                  <a:pt x="0" y="865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6" name="Google Shape;356;p25"/>
          <p:cNvSpPr/>
          <p:nvPr/>
        </p:nvSpPr>
        <p:spPr>
          <a:xfrm>
            <a:off x="2659759" y="1480104"/>
            <a:ext cx="1559249" cy="385559"/>
          </a:xfrm>
          <a:custGeom>
            <a:avLst/>
            <a:gdLst/>
            <a:ahLst/>
            <a:cxnLst/>
            <a:rect l="l" t="t" r="r" b="b"/>
            <a:pathLst>
              <a:path w="3118497" h="771119" extrusionOk="0">
                <a:moveTo>
                  <a:pt x="0" y="0"/>
                </a:moveTo>
                <a:lnTo>
                  <a:pt x="3118497" y="0"/>
                </a:lnTo>
                <a:lnTo>
                  <a:pt x="3118497" y="771119"/>
                </a:lnTo>
                <a:lnTo>
                  <a:pt x="0" y="7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7" name="Google Shape;357;p25"/>
          <p:cNvSpPr/>
          <p:nvPr/>
        </p:nvSpPr>
        <p:spPr>
          <a:xfrm>
            <a:off x="7911121" y="2818560"/>
            <a:ext cx="1749741" cy="432663"/>
          </a:xfrm>
          <a:custGeom>
            <a:avLst/>
            <a:gdLst/>
            <a:ahLst/>
            <a:cxnLst/>
            <a:rect l="l" t="t" r="r" b="b"/>
            <a:pathLst>
              <a:path w="3499482" h="865326" extrusionOk="0">
                <a:moveTo>
                  <a:pt x="0" y="0"/>
                </a:moveTo>
                <a:lnTo>
                  <a:pt x="3499482" y="0"/>
                </a:lnTo>
                <a:lnTo>
                  <a:pt x="3499482" y="865326"/>
                </a:lnTo>
                <a:lnTo>
                  <a:pt x="0" y="865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8" name="Google Shape;358;p25"/>
          <p:cNvSpPr/>
          <p:nvPr/>
        </p:nvSpPr>
        <p:spPr>
          <a:xfrm>
            <a:off x="8101614" y="2567388"/>
            <a:ext cx="1559249" cy="385560"/>
          </a:xfrm>
          <a:custGeom>
            <a:avLst/>
            <a:gdLst/>
            <a:ahLst/>
            <a:cxnLst/>
            <a:rect l="l" t="t" r="r" b="b"/>
            <a:pathLst>
              <a:path w="3118497" h="771119" extrusionOk="0">
                <a:moveTo>
                  <a:pt x="0" y="0"/>
                </a:moveTo>
                <a:lnTo>
                  <a:pt x="3118497" y="0"/>
                </a:lnTo>
                <a:lnTo>
                  <a:pt x="3118497" y="771119"/>
                </a:lnTo>
                <a:lnTo>
                  <a:pt x="0" y="7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359" name="Google Shape;359;p25"/>
          <p:cNvSpPr/>
          <p:nvPr/>
        </p:nvSpPr>
        <p:spPr>
          <a:xfrm>
            <a:off x="-697460" y="2793962"/>
            <a:ext cx="1749741" cy="432663"/>
          </a:xfrm>
          <a:custGeom>
            <a:avLst/>
            <a:gdLst/>
            <a:ahLst/>
            <a:cxnLst/>
            <a:rect l="l" t="t" r="r" b="b"/>
            <a:pathLst>
              <a:path w="3499482" h="865326" extrusionOk="0">
                <a:moveTo>
                  <a:pt x="0" y="0"/>
                </a:moveTo>
                <a:lnTo>
                  <a:pt x="3499482" y="0"/>
                </a:lnTo>
                <a:lnTo>
                  <a:pt x="3499482" y="865326"/>
                </a:lnTo>
                <a:lnTo>
                  <a:pt x="0" y="865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0" name="Google Shape;360;p25"/>
          <p:cNvSpPr/>
          <p:nvPr/>
        </p:nvSpPr>
        <p:spPr>
          <a:xfrm>
            <a:off x="-402141" y="2483430"/>
            <a:ext cx="1559249" cy="385560"/>
          </a:xfrm>
          <a:custGeom>
            <a:avLst/>
            <a:gdLst/>
            <a:ahLst/>
            <a:cxnLst/>
            <a:rect l="l" t="t" r="r" b="b"/>
            <a:pathLst>
              <a:path w="3118497" h="771119" extrusionOk="0">
                <a:moveTo>
                  <a:pt x="0" y="0"/>
                </a:moveTo>
                <a:lnTo>
                  <a:pt x="3118497" y="0"/>
                </a:lnTo>
                <a:lnTo>
                  <a:pt x="3118497" y="771119"/>
                </a:lnTo>
                <a:lnTo>
                  <a:pt x="0" y="7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1" name="Google Shape;361;p25"/>
          <p:cNvSpPr/>
          <p:nvPr/>
        </p:nvSpPr>
        <p:spPr>
          <a:xfrm>
            <a:off x="-621710" y="2793962"/>
            <a:ext cx="1749741" cy="432663"/>
          </a:xfrm>
          <a:custGeom>
            <a:avLst/>
            <a:gdLst/>
            <a:ahLst/>
            <a:cxnLst/>
            <a:rect l="l" t="t" r="r" b="b"/>
            <a:pathLst>
              <a:path w="3499482" h="865326" extrusionOk="0">
                <a:moveTo>
                  <a:pt x="0" y="0"/>
                </a:moveTo>
                <a:lnTo>
                  <a:pt x="3499482" y="0"/>
                </a:lnTo>
                <a:lnTo>
                  <a:pt x="3499482" y="865326"/>
                </a:lnTo>
                <a:lnTo>
                  <a:pt x="0" y="865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2" name="Google Shape;362;p25"/>
          <p:cNvSpPr/>
          <p:nvPr/>
        </p:nvSpPr>
        <p:spPr>
          <a:xfrm>
            <a:off x="-326391" y="2483430"/>
            <a:ext cx="1559249" cy="385560"/>
          </a:xfrm>
          <a:custGeom>
            <a:avLst/>
            <a:gdLst/>
            <a:ahLst/>
            <a:cxnLst/>
            <a:rect l="l" t="t" r="r" b="b"/>
            <a:pathLst>
              <a:path w="3118497" h="771119" extrusionOk="0">
                <a:moveTo>
                  <a:pt x="0" y="0"/>
                </a:moveTo>
                <a:lnTo>
                  <a:pt x="3118497" y="0"/>
                </a:lnTo>
                <a:lnTo>
                  <a:pt x="3118497" y="771119"/>
                </a:lnTo>
                <a:lnTo>
                  <a:pt x="0" y="7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34BB16-7781-4637-ACFF-6C452776A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r="6349"/>
          <a:stretch/>
        </p:blipFill>
        <p:spPr bwMode="auto">
          <a:xfrm>
            <a:off x="3800475" y="1576430"/>
            <a:ext cx="2101678" cy="157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D9B2D8F-083C-44D8-AED9-148E47A90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047" y="1589292"/>
            <a:ext cx="1982488" cy="156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F938D4C-10BD-44F9-A694-36197C8A0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r="7525"/>
          <a:stretch/>
        </p:blipFill>
        <p:spPr bwMode="auto">
          <a:xfrm>
            <a:off x="861637" y="1576067"/>
            <a:ext cx="1988760" cy="154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DC04EEA-2295-49A0-B25D-C5DC4684EB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27"/>
          <p:cNvGrpSpPr/>
          <p:nvPr/>
        </p:nvGrpSpPr>
        <p:grpSpPr>
          <a:xfrm>
            <a:off x="-1666625" y="-188275"/>
            <a:ext cx="4776008" cy="5331775"/>
            <a:chOff x="0" y="0"/>
            <a:chExt cx="12736021" cy="14218067"/>
          </a:xfrm>
        </p:grpSpPr>
        <p:sp>
          <p:nvSpPr>
            <p:cNvPr id="392" name="Google Shape;392;p27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3" name="Google Shape;393;p27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4" name="Google Shape;394;p27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5" name="Google Shape;395;p27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6" name="Google Shape;396;p27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7" name="Google Shape;397;p27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8" name="Google Shape;398;p27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99" name="Google Shape;399;p27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00" name="Google Shape;400;p27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01" name="Google Shape;401;p27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cxnSp>
        <p:nvCxnSpPr>
          <p:cNvPr id="402" name="Google Shape;402;p27"/>
          <p:cNvCxnSpPr/>
          <p:nvPr/>
        </p:nvCxnSpPr>
        <p:spPr>
          <a:xfrm>
            <a:off x="4561865" y="1284568"/>
            <a:ext cx="0" cy="25743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03" name="Google Shape;403;p27"/>
          <p:cNvGrpSpPr/>
          <p:nvPr/>
        </p:nvGrpSpPr>
        <p:grpSpPr>
          <a:xfrm>
            <a:off x="4708303" y="248650"/>
            <a:ext cx="4435687" cy="1334896"/>
            <a:chOff x="0" y="0"/>
            <a:chExt cx="8190721" cy="1191231"/>
          </a:xfrm>
        </p:grpSpPr>
        <p:sp>
          <p:nvSpPr>
            <p:cNvPr id="404" name="Google Shape;404;p27"/>
            <p:cNvSpPr/>
            <p:nvPr/>
          </p:nvSpPr>
          <p:spPr>
            <a:xfrm>
              <a:off x="0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05" name="Google Shape;405;p27"/>
            <p:cNvSpPr/>
            <p:nvPr/>
          </p:nvSpPr>
          <p:spPr>
            <a:xfrm>
              <a:off x="3373243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409" name="Google Shape;409;p27"/>
          <p:cNvSpPr txBox="1"/>
          <p:nvPr/>
        </p:nvSpPr>
        <p:spPr>
          <a:xfrm>
            <a:off x="5016898" y="544339"/>
            <a:ext cx="4127092" cy="4001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3200" dirty="0">
                <a:latin typeface="+mj-lt"/>
                <a:ea typeface="Fira Sans Black"/>
                <a:cs typeface="Fira Sans Black"/>
                <a:sym typeface="Fira Sans Black"/>
              </a:rPr>
              <a:t>«Брак как союз женщины и мужчины, семья, материнство, отцовство и детство находятся </a:t>
            </a:r>
          </a:p>
          <a:p>
            <a:pPr lvl="0"/>
            <a:r>
              <a:rPr lang="ru-RU" sz="3200" dirty="0">
                <a:latin typeface="+mj-lt"/>
                <a:ea typeface="Fira Sans Black"/>
                <a:cs typeface="Fira Sans Black"/>
                <a:sym typeface="Fira Sans Black"/>
              </a:rPr>
              <a:t>под защитой государства».</a:t>
            </a:r>
          </a:p>
          <a:p>
            <a:pPr lvl="0"/>
            <a:endParaRPr lang="ru-RU" sz="1600" dirty="0">
              <a:latin typeface="+mj-lt"/>
              <a:ea typeface="Fira Sans Black"/>
              <a:cs typeface="Fira Sans Black"/>
              <a:sym typeface="Fira Sans Black"/>
            </a:endParaRPr>
          </a:p>
          <a:p>
            <a:pPr lvl="0" algn="r"/>
            <a:r>
              <a:rPr lang="ru-RU" sz="1600" dirty="0">
                <a:latin typeface="+mj-lt"/>
                <a:sym typeface="Fira Sans Black"/>
              </a:rPr>
              <a:t>Ст. 32 Конституции Республики Беларусь.</a:t>
            </a:r>
            <a:endParaRPr sz="1600" dirty="0">
              <a:latin typeface="+mj-lt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E9BA28D-1638-4B2D-B130-6480F9EDD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5" y="1284568"/>
            <a:ext cx="3874764" cy="258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F3848CC-9C76-41D3-9E21-663054C22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05006"/>
      </p:ext>
    </p:extLst>
  </p:cSld>
  <p:clrMapOvr>
    <a:masterClrMapping/>
  </p:clrMapOvr>
  <p:transition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5D9DF5E-3EFC-410A-B7CC-73EF86B50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6"/>
          <a:stretch/>
        </p:blipFill>
        <p:spPr bwMode="auto">
          <a:xfrm>
            <a:off x="5405834" y="0"/>
            <a:ext cx="37381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1" name="Google Shape;641;p35"/>
          <p:cNvGrpSpPr/>
          <p:nvPr/>
        </p:nvGrpSpPr>
        <p:grpSpPr>
          <a:xfrm>
            <a:off x="1917296" y="-188275"/>
            <a:ext cx="4776008" cy="5331775"/>
            <a:chOff x="0" y="0"/>
            <a:chExt cx="12736021" cy="14218067"/>
          </a:xfrm>
        </p:grpSpPr>
        <p:sp>
          <p:nvSpPr>
            <p:cNvPr id="642" name="Google Shape;642;p3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3" name="Google Shape;643;p3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4" name="Google Shape;644;p3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5" name="Google Shape;645;p3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6" name="Google Shape;646;p3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7" name="Google Shape;647;p3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8" name="Google Shape;648;p3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9" name="Google Shape;649;p3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0" name="Google Shape;650;p3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1" name="Google Shape;651;p3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52" name="Google Shape;652;p35"/>
          <p:cNvSpPr txBox="1"/>
          <p:nvPr/>
        </p:nvSpPr>
        <p:spPr>
          <a:xfrm>
            <a:off x="324526" y="777968"/>
            <a:ext cx="508130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3600" dirty="0">
                <a:latin typeface="+mj-lt"/>
                <a:ea typeface="Fira Sans Black"/>
                <a:cs typeface="Fira Sans Black"/>
                <a:sym typeface="Fira Sans Black"/>
              </a:rPr>
              <a:t>В текущем году дважды повышены пособия семьям, воспитывающим детей в возрасте до 3-х лет.</a:t>
            </a:r>
            <a:endParaRPr sz="400" dirty="0">
              <a:latin typeface="+mj-lt"/>
            </a:endParaRPr>
          </a:p>
        </p:txBody>
      </p:sp>
      <p:sp>
        <p:nvSpPr>
          <p:cNvPr id="656" name="Google Shape;656;p35"/>
          <p:cNvSpPr/>
          <p:nvPr/>
        </p:nvSpPr>
        <p:spPr>
          <a:xfrm rot="16200000">
            <a:off x="1256594" y="3491335"/>
            <a:ext cx="33561" cy="933450"/>
          </a:xfrm>
          <a:custGeom>
            <a:avLst/>
            <a:gdLst/>
            <a:ahLst/>
            <a:cxnLst/>
            <a:rect l="l" t="t" r="r" b="b"/>
            <a:pathLst>
              <a:path w="17678" h="491694" extrusionOk="0">
                <a:moveTo>
                  <a:pt x="0" y="0"/>
                </a:moveTo>
                <a:lnTo>
                  <a:pt x="17678" y="0"/>
                </a:lnTo>
                <a:lnTo>
                  <a:pt x="17678" y="491694"/>
                </a:lnTo>
                <a:lnTo>
                  <a:pt x="0" y="491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cxnSp>
        <p:nvCxnSpPr>
          <p:cNvPr id="658" name="Google Shape;658;p35"/>
          <p:cNvCxnSpPr/>
          <p:nvPr/>
        </p:nvCxnSpPr>
        <p:spPr>
          <a:xfrm>
            <a:off x="806649" y="3958061"/>
            <a:ext cx="374484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C2CB001-237B-4763-8AF5-507688517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65767"/>
      </p:ext>
    </p:extLst>
  </p:cSld>
  <p:clrMapOvr>
    <a:masterClrMapping/>
  </p:clrMapOvr>
  <p:transition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5"/>
          <p:cNvSpPr/>
          <p:nvPr/>
        </p:nvSpPr>
        <p:spPr>
          <a:xfrm>
            <a:off x="1343765" y="183408"/>
            <a:ext cx="6757849" cy="1107609"/>
          </a:xfrm>
          <a:custGeom>
            <a:avLst/>
            <a:gdLst/>
            <a:ahLst/>
            <a:cxnLst/>
            <a:rect l="l" t="t" r="r" b="b"/>
            <a:pathLst>
              <a:path w="4549506" h="1124969" extrusionOk="0">
                <a:moveTo>
                  <a:pt x="0" y="0"/>
                </a:moveTo>
                <a:lnTo>
                  <a:pt x="4549506" y="0"/>
                </a:lnTo>
                <a:lnTo>
                  <a:pt x="4549506" y="1124969"/>
                </a:lnTo>
                <a:lnTo>
                  <a:pt x="0" y="1124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1" name="Google Shape;351;p25"/>
          <p:cNvSpPr txBox="1"/>
          <p:nvPr/>
        </p:nvSpPr>
        <p:spPr>
          <a:xfrm>
            <a:off x="333222" y="195110"/>
            <a:ext cx="8698888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3200" b="1" dirty="0">
                <a:latin typeface="+mj-lt"/>
                <a:ea typeface="Fira Sans Black"/>
                <a:cs typeface="Fira Sans Black"/>
                <a:sym typeface="Fira Sans Black"/>
              </a:rPr>
              <a:t>В Республике Беларусь </a:t>
            </a:r>
          </a:p>
          <a:p>
            <a:pPr lvl="0" algn="ctr"/>
            <a:r>
              <a:rPr lang="ru-RU" sz="3200" b="1" dirty="0">
                <a:latin typeface="+mj-lt"/>
                <a:ea typeface="Fira Sans Black"/>
                <a:cs typeface="Fira Sans Black"/>
                <a:sym typeface="Fira Sans Black"/>
              </a:rPr>
              <a:t>установлены праздники:</a:t>
            </a:r>
            <a:endParaRPr lang="ru-RU" sz="600" b="1" dirty="0">
              <a:latin typeface="+mj-lt"/>
            </a:endParaRPr>
          </a:p>
        </p:txBody>
      </p:sp>
      <p:grpSp>
        <p:nvGrpSpPr>
          <p:cNvPr id="291" name="Google Shape;291;p25"/>
          <p:cNvGrpSpPr/>
          <p:nvPr/>
        </p:nvGrpSpPr>
        <p:grpSpPr>
          <a:xfrm>
            <a:off x="861642" y="1542791"/>
            <a:ext cx="2048097" cy="3600709"/>
            <a:chOff x="0" y="-19050"/>
            <a:chExt cx="812800" cy="1896670"/>
          </a:xfrm>
        </p:grpSpPr>
        <p:sp>
          <p:nvSpPr>
            <p:cNvPr id="292" name="Google Shape;292;p25"/>
            <p:cNvSpPr/>
            <p:nvPr/>
          </p:nvSpPr>
          <p:spPr>
            <a:xfrm>
              <a:off x="0" y="0"/>
              <a:ext cx="812800" cy="1877620"/>
            </a:xfrm>
            <a:custGeom>
              <a:avLst/>
              <a:gdLst/>
              <a:ahLst/>
              <a:cxnLst/>
              <a:rect l="l" t="t" r="r" b="b"/>
              <a:pathLst>
                <a:path w="812800" h="187762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1877620"/>
                  </a:lnTo>
                  <a:lnTo>
                    <a:pt x="0" y="187762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293" name="Google Shape;293;p2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25"/>
          <p:cNvGrpSpPr/>
          <p:nvPr/>
        </p:nvGrpSpPr>
        <p:grpSpPr>
          <a:xfrm>
            <a:off x="3800475" y="1542791"/>
            <a:ext cx="2101678" cy="3600709"/>
            <a:chOff x="0" y="-19050"/>
            <a:chExt cx="812800" cy="1896670"/>
          </a:xfrm>
        </p:grpSpPr>
        <p:sp>
          <p:nvSpPr>
            <p:cNvPr id="295" name="Google Shape;295;p25"/>
            <p:cNvSpPr/>
            <p:nvPr/>
          </p:nvSpPr>
          <p:spPr>
            <a:xfrm>
              <a:off x="0" y="0"/>
              <a:ext cx="812800" cy="1877620"/>
            </a:xfrm>
            <a:custGeom>
              <a:avLst/>
              <a:gdLst/>
              <a:ahLst/>
              <a:cxnLst/>
              <a:rect l="l" t="t" r="r" b="b"/>
              <a:pathLst>
                <a:path w="812800" h="187762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1877620"/>
                  </a:lnTo>
                  <a:lnTo>
                    <a:pt x="0" y="187762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296" name="Google Shape;296;p2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25"/>
          <p:cNvGrpSpPr/>
          <p:nvPr/>
        </p:nvGrpSpPr>
        <p:grpSpPr>
          <a:xfrm>
            <a:off x="6739306" y="1542791"/>
            <a:ext cx="1995235" cy="3600709"/>
            <a:chOff x="0" y="-19050"/>
            <a:chExt cx="812800" cy="1896670"/>
          </a:xfrm>
        </p:grpSpPr>
        <p:sp>
          <p:nvSpPr>
            <p:cNvPr id="298" name="Google Shape;298;p25"/>
            <p:cNvSpPr/>
            <p:nvPr/>
          </p:nvSpPr>
          <p:spPr>
            <a:xfrm>
              <a:off x="0" y="0"/>
              <a:ext cx="812800" cy="1877620"/>
            </a:xfrm>
            <a:custGeom>
              <a:avLst/>
              <a:gdLst/>
              <a:ahLst/>
              <a:cxnLst/>
              <a:rect l="l" t="t" r="r" b="b"/>
              <a:pathLst>
                <a:path w="812800" h="187762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1877620"/>
                  </a:lnTo>
                  <a:lnTo>
                    <a:pt x="0" y="1877620"/>
                  </a:ln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</p:sp>
        <p:sp>
          <p:nvSpPr>
            <p:cNvPr id="299" name="Google Shape;299;p2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03;p25"/>
          <p:cNvGrpSpPr/>
          <p:nvPr/>
        </p:nvGrpSpPr>
        <p:grpSpPr>
          <a:xfrm rot="5400000">
            <a:off x="-371225" y="3832226"/>
            <a:ext cx="4776008" cy="5331775"/>
            <a:chOff x="0" y="0"/>
            <a:chExt cx="12736021" cy="14218067"/>
          </a:xfrm>
        </p:grpSpPr>
        <p:sp>
          <p:nvSpPr>
            <p:cNvPr id="304" name="Google Shape;304;p2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05" name="Google Shape;305;p2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06" name="Google Shape;306;p2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07" name="Google Shape;307;p2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08" name="Google Shape;308;p2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09" name="Google Shape;309;p2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0" name="Google Shape;310;p2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1" name="Google Shape;311;p2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2" name="Google Shape;312;p2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3" name="Google Shape;313;p2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314" name="Google Shape;314;p25"/>
          <p:cNvGrpSpPr/>
          <p:nvPr/>
        </p:nvGrpSpPr>
        <p:grpSpPr>
          <a:xfrm rot="-5400000">
            <a:off x="5122459" y="3717926"/>
            <a:ext cx="4776008" cy="5331775"/>
            <a:chOff x="0" y="0"/>
            <a:chExt cx="12736021" cy="14218067"/>
          </a:xfrm>
        </p:grpSpPr>
        <p:sp>
          <p:nvSpPr>
            <p:cNvPr id="315" name="Google Shape;315;p2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6" name="Google Shape;316;p2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7" name="Google Shape;317;p2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8" name="Google Shape;318;p2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19" name="Google Shape;319;p25"/>
            <p:cNvSpPr/>
            <p:nvPr/>
          </p:nvSpPr>
          <p:spPr>
            <a:xfrm flipH="1"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10050954" y="0"/>
                  </a:moveTo>
                  <a:lnTo>
                    <a:pt x="0" y="0"/>
                  </a:lnTo>
                  <a:lnTo>
                    <a:pt x="0" y="2485326"/>
                  </a:lnTo>
                  <a:lnTo>
                    <a:pt x="10050954" y="2485326"/>
                  </a:lnTo>
                  <a:lnTo>
                    <a:pt x="10050954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0" name="Google Shape;320;p2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1" name="Google Shape;321;p2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2" name="Google Shape;322;p2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3" name="Google Shape;323;p2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4" name="Google Shape;324;p2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325" name="Google Shape;325;p25"/>
          <p:cNvGrpSpPr/>
          <p:nvPr/>
        </p:nvGrpSpPr>
        <p:grpSpPr>
          <a:xfrm rot="-5400000">
            <a:off x="3228465" y="3770313"/>
            <a:ext cx="4776008" cy="5331775"/>
            <a:chOff x="0" y="0"/>
            <a:chExt cx="12736021" cy="14218067"/>
          </a:xfrm>
        </p:grpSpPr>
        <p:sp>
          <p:nvSpPr>
            <p:cNvPr id="326" name="Google Shape;326;p2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7" name="Google Shape;327;p2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8" name="Google Shape;328;p2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29" name="Google Shape;329;p2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0" name="Google Shape;330;p25"/>
            <p:cNvSpPr/>
            <p:nvPr/>
          </p:nvSpPr>
          <p:spPr>
            <a:xfrm flipH="1"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10050954" y="0"/>
                  </a:moveTo>
                  <a:lnTo>
                    <a:pt x="0" y="0"/>
                  </a:lnTo>
                  <a:lnTo>
                    <a:pt x="0" y="2485326"/>
                  </a:lnTo>
                  <a:lnTo>
                    <a:pt x="10050954" y="2485326"/>
                  </a:lnTo>
                  <a:lnTo>
                    <a:pt x="10050954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1" name="Google Shape;331;p2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2" name="Google Shape;332;p2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3" name="Google Shape;333;p2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4" name="Google Shape;334;p2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5" name="Google Shape;335;p2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336" name="Google Shape;336;p25"/>
          <p:cNvGrpSpPr/>
          <p:nvPr/>
        </p:nvGrpSpPr>
        <p:grpSpPr>
          <a:xfrm rot="-5400000">
            <a:off x="9063875" y="3581083"/>
            <a:ext cx="4776008" cy="5331775"/>
            <a:chOff x="0" y="0"/>
            <a:chExt cx="12736021" cy="14218067"/>
          </a:xfrm>
        </p:grpSpPr>
        <p:sp>
          <p:nvSpPr>
            <p:cNvPr id="337" name="Google Shape;337;p2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8" name="Google Shape;338;p2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9" name="Google Shape;339;p2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0" name="Google Shape;340;p2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1" name="Google Shape;341;p25"/>
            <p:cNvSpPr/>
            <p:nvPr/>
          </p:nvSpPr>
          <p:spPr>
            <a:xfrm flipH="1"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10050954" y="0"/>
                  </a:moveTo>
                  <a:lnTo>
                    <a:pt x="0" y="0"/>
                  </a:lnTo>
                  <a:lnTo>
                    <a:pt x="0" y="2485326"/>
                  </a:lnTo>
                  <a:lnTo>
                    <a:pt x="10050954" y="2485326"/>
                  </a:lnTo>
                  <a:lnTo>
                    <a:pt x="10050954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2" name="Google Shape;342;p2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3" name="Google Shape;343;p2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4" name="Google Shape;344;p2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5" name="Google Shape;345;p2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6" name="Google Shape;346;p2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347" name="Google Shape;347;p25"/>
          <p:cNvSpPr txBox="1"/>
          <p:nvPr/>
        </p:nvSpPr>
        <p:spPr>
          <a:xfrm>
            <a:off x="3745482" y="3706751"/>
            <a:ext cx="215667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400" b="1" dirty="0">
                <a:latin typeface="+mj-lt"/>
                <a:ea typeface="Nunito"/>
                <a:cs typeface="Nunito"/>
                <a:sym typeface="Nunito"/>
              </a:rPr>
              <a:t>День матери </a:t>
            </a:r>
          </a:p>
          <a:p>
            <a:pPr lvl="0" algn="ctr"/>
            <a:r>
              <a:rPr lang="ru-RU" sz="2400" b="1" dirty="0">
                <a:latin typeface="+mj-lt"/>
                <a:ea typeface="Nunito"/>
                <a:cs typeface="Nunito"/>
                <a:sym typeface="Nunito"/>
              </a:rPr>
              <a:t>(14 октября)</a:t>
            </a:r>
            <a:endParaRPr sz="1000" dirty="0">
              <a:latin typeface="+mj-lt"/>
            </a:endParaRPr>
          </a:p>
        </p:txBody>
      </p:sp>
      <p:sp>
        <p:nvSpPr>
          <p:cNvPr id="348" name="Google Shape;348;p25"/>
          <p:cNvSpPr txBox="1"/>
          <p:nvPr/>
        </p:nvSpPr>
        <p:spPr>
          <a:xfrm>
            <a:off x="879918" y="3687416"/>
            <a:ext cx="193561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400" b="1" dirty="0">
                <a:latin typeface="+mj-lt"/>
                <a:ea typeface="Nunito"/>
                <a:cs typeface="Nunito"/>
                <a:sym typeface="Nunito"/>
              </a:rPr>
              <a:t>День семьи </a:t>
            </a:r>
          </a:p>
          <a:p>
            <a:pPr lvl="0" algn="ctr"/>
            <a:r>
              <a:rPr lang="ru-RU" sz="2400" b="1" dirty="0">
                <a:latin typeface="+mj-lt"/>
                <a:ea typeface="Nunito"/>
                <a:cs typeface="Nunito"/>
                <a:sym typeface="Nunito"/>
              </a:rPr>
              <a:t>(15 мая)</a:t>
            </a:r>
            <a:endParaRPr sz="1000" dirty="0">
              <a:latin typeface="+mj-lt"/>
            </a:endParaRPr>
          </a:p>
        </p:txBody>
      </p:sp>
      <p:sp>
        <p:nvSpPr>
          <p:cNvPr id="350" name="Google Shape;350;p25"/>
          <p:cNvSpPr txBox="1"/>
          <p:nvPr/>
        </p:nvSpPr>
        <p:spPr>
          <a:xfrm>
            <a:off x="6709890" y="3715448"/>
            <a:ext cx="199524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400" b="1" dirty="0">
                <a:latin typeface="+mj-lt"/>
                <a:ea typeface="Nunito"/>
                <a:cs typeface="Nunito"/>
                <a:sym typeface="Nunito"/>
              </a:rPr>
              <a:t>День отца </a:t>
            </a:r>
          </a:p>
          <a:p>
            <a:pPr lvl="0" algn="ctr"/>
            <a:r>
              <a:rPr lang="ru-RU" sz="2400" b="1" dirty="0">
                <a:latin typeface="+mj-lt"/>
                <a:ea typeface="Nunito"/>
                <a:cs typeface="Nunito"/>
                <a:sym typeface="Nunito"/>
              </a:rPr>
              <a:t>(21 октября)</a:t>
            </a:r>
            <a:endParaRPr sz="1000" dirty="0">
              <a:latin typeface="+mj-lt"/>
            </a:endParaRPr>
          </a:p>
        </p:txBody>
      </p:sp>
      <p:sp>
        <p:nvSpPr>
          <p:cNvPr id="355" name="Google Shape;355;p25"/>
          <p:cNvSpPr/>
          <p:nvPr/>
        </p:nvSpPr>
        <p:spPr>
          <a:xfrm>
            <a:off x="2364440" y="1790637"/>
            <a:ext cx="1749741" cy="432663"/>
          </a:xfrm>
          <a:custGeom>
            <a:avLst/>
            <a:gdLst/>
            <a:ahLst/>
            <a:cxnLst/>
            <a:rect l="l" t="t" r="r" b="b"/>
            <a:pathLst>
              <a:path w="3499482" h="865326" extrusionOk="0">
                <a:moveTo>
                  <a:pt x="0" y="0"/>
                </a:moveTo>
                <a:lnTo>
                  <a:pt x="3499482" y="0"/>
                </a:lnTo>
                <a:lnTo>
                  <a:pt x="3499482" y="865326"/>
                </a:lnTo>
                <a:lnTo>
                  <a:pt x="0" y="865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6" name="Google Shape;356;p25"/>
          <p:cNvSpPr/>
          <p:nvPr/>
        </p:nvSpPr>
        <p:spPr>
          <a:xfrm>
            <a:off x="2659759" y="1480104"/>
            <a:ext cx="1559249" cy="385559"/>
          </a:xfrm>
          <a:custGeom>
            <a:avLst/>
            <a:gdLst/>
            <a:ahLst/>
            <a:cxnLst/>
            <a:rect l="l" t="t" r="r" b="b"/>
            <a:pathLst>
              <a:path w="3118497" h="771119" extrusionOk="0">
                <a:moveTo>
                  <a:pt x="0" y="0"/>
                </a:moveTo>
                <a:lnTo>
                  <a:pt x="3118497" y="0"/>
                </a:lnTo>
                <a:lnTo>
                  <a:pt x="3118497" y="771119"/>
                </a:lnTo>
                <a:lnTo>
                  <a:pt x="0" y="7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7" name="Google Shape;357;p25"/>
          <p:cNvSpPr/>
          <p:nvPr/>
        </p:nvSpPr>
        <p:spPr>
          <a:xfrm>
            <a:off x="7911121" y="2818560"/>
            <a:ext cx="1749741" cy="432663"/>
          </a:xfrm>
          <a:custGeom>
            <a:avLst/>
            <a:gdLst/>
            <a:ahLst/>
            <a:cxnLst/>
            <a:rect l="l" t="t" r="r" b="b"/>
            <a:pathLst>
              <a:path w="3499482" h="865326" extrusionOk="0">
                <a:moveTo>
                  <a:pt x="0" y="0"/>
                </a:moveTo>
                <a:lnTo>
                  <a:pt x="3499482" y="0"/>
                </a:lnTo>
                <a:lnTo>
                  <a:pt x="3499482" y="865326"/>
                </a:lnTo>
                <a:lnTo>
                  <a:pt x="0" y="865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8" name="Google Shape;358;p25"/>
          <p:cNvSpPr/>
          <p:nvPr/>
        </p:nvSpPr>
        <p:spPr>
          <a:xfrm>
            <a:off x="8101614" y="2567388"/>
            <a:ext cx="1559249" cy="385560"/>
          </a:xfrm>
          <a:custGeom>
            <a:avLst/>
            <a:gdLst/>
            <a:ahLst/>
            <a:cxnLst/>
            <a:rect l="l" t="t" r="r" b="b"/>
            <a:pathLst>
              <a:path w="3118497" h="771119" extrusionOk="0">
                <a:moveTo>
                  <a:pt x="0" y="0"/>
                </a:moveTo>
                <a:lnTo>
                  <a:pt x="3118497" y="0"/>
                </a:lnTo>
                <a:lnTo>
                  <a:pt x="3118497" y="771119"/>
                </a:lnTo>
                <a:lnTo>
                  <a:pt x="0" y="7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359" name="Google Shape;359;p25"/>
          <p:cNvSpPr/>
          <p:nvPr/>
        </p:nvSpPr>
        <p:spPr>
          <a:xfrm>
            <a:off x="-697460" y="2793962"/>
            <a:ext cx="1749741" cy="432663"/>
          </a:xfrm>
          <a:custGeom>
            <a:avLst/>
            <a:gdLst/>
            <a:ahLst/>
            <a:cxnLst/>
            <a:rect l="l" t="t" r="r" b="b"/>
            <a:pathLst>
              <a:path w="3499482" h="865326" extrusionOk="0">
                <a:moveTo>
                  <a:pt x="0" y="0"/>
                </a:moveTo>
                <a:lnTo>
                  <a:pt x="3499482" y="0"/>
                </a:lnTo>
                <a:lnTo>
                  <a:pt x="3499482" y="865326"/>
                </a:lnTo>
                <a:lnTo>
                  <a:pt x="0" y="865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0" name="Google Shape;360;p25"/>
          <p:cNvSpPr/>
          <p:nvPr/>
        </p:nvSpPr>
        <p:spPr>
          <a:xfrm>
            <a:off x="-402141" y="2483430"/>
            <a:ext cx="1559249" cy="385560"/>
          </a:xfrm>
          <a:custGeom>
            <a:avLst/>
            <a:gdLst/>
            <a:ahLst/>
            <a:cxnLst/>
            <a:rect l="l" t="t" r="r" b="b"/>
            <a:pathLst>
              <a:path w="3118497" h="771119" extrusionOk="0">
                <a:moveTo>
                  <a:pt x="0" y="0"/>
                </a:moveTo>
                <a:lnTo>
                  <a:pt x="3118497" y="0"/>
                </a:lnTo>
                <a:lnTo>
                  <a:pt x="3118497" y="771119"/>
                </a:lnTo>
                <a:lnTo>
                  <a:pt x="0" y="7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1" name="Google Shape;361;p25"/>
          <p:cNvSpPr/>
          <p:nvPr/>
        </p:nvSpPr>
        <p:spPr>
          <a:xfrm>
            <a:off x="-621710" y="2793962"/>
            <a:ext cx="1749741" cy="432663"/>
          </a:xfrm>
          <a:custGeom>
            <a:avLst/>
            <a:gdLst/>
            <a:ahLst/>
            <a:cxnLst/>
            <a:rect l="l" t="t" r="r" b="b"/>
            <a:pathLst>
              <a:path w="3499482" h="865326" extrusionOk="0">
                <a:moveTo>
                  <a:pt x="0" y="0"/>
                </a:moveTo>
                <a:lnTo>
                  <a:pt x="3499482" y="0"/>
                </a:lnTo>
                <a:lnTo>
                  <a:pt x="3499482" y="865326"/>
                </a:lnTo>
                <a:lnTo>
                  <a:pt x="0" y="865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2" name="Google Shape;362;p25"/>
          <p:cNvSpPr/>
          <p:nvPr/>
        </p:nvSpPr>
        <p:spPr>
          <a:xfrm>
            <a:off x="-326391" y="2483430"/>
            <a:ext cx="1559249" cy="385560"/>
          </a:xfrm>
          <a:custGeom>
            <a:avLst/>
            <a:gdLst/>
            <a:ahLst/>
            <a:cxnLst/>
            <a:rect l="l" t="t" r="r" b="b"/>
            <a:pathLst>
              <a:path w="3118497" h="771119" extrusionOk="0">
                <a:moveTo>
                  <a:pt x="0" y="0"/>
                </a:moveTo>
                <a:lnTo>
                  <a:pt x="3118497" y="0"/>
                </a:lnTo>
                <a:lnTo>
                  <a:pt x="3118497" y="771119"/>
                </a:lnTo>
                <a:lnTo>
                  <a:pt x="0" y="771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B8D70DB-9E2E-4665-BAA2-471F00EFD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31" y="1598726"/>
            <a:ext cx="2081995" cy="208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63E75CA-30F0-4EA7-A2BE-736FAA646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1582918"/>
            <a:ext cx="2111822" cy="211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FAC3316F-D0D6-4C9D-9A34-321C7F706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23" y="1585220"/>
            <a:ext cx="2021623" cy="210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705D508B-CAEC-4864-8172-01BC449B7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4780"/>
      </p:ext>
    </p:extLst>
  </p:cSld>
  <p:clrMapOvr>
    <a:masterClrMapping/>
  </p:clrMapOvr>
  <p:transition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AA89625-34AF-455C-BCD3-D69B5DFA9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99" y="-11189"/>
            <a:ext cx="3444301" cy="516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1" name="Google Shape;641;p35"/>
          <p:cNvGrpSpPr/>
          <p:nvPr/>
        </p:nvGrpSpPr>
        <p:grpSpPr>
          <a:xfrm>
            <a:off x="1917296" y="-188275"/>
            <a:ext cx="4776008" cy="5331775"/>
            <a:chOff x="0" y="0"/>
            <a:chExt cx="12736021" cy="14218067"/>
          </a:xfrm>
        </p:grpSpPr>
        <p:sp>
          <p:nvSpPr>
            <p:cNvPr id="642" name="Google Shape;642;p3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3" name="Google Shape;643;p3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4" name="Google Shape;644;p3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5" name="Google Shape;645;p3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6" name="Google Shape;646;p3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7" name="Google Shape;647;p3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8" name="Google Shape;648;p3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9" name="Google Shape;649;p3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0" name="Google Shape;650;p3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1" name="Google Shape;651;p3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52" name="Google Shape;652;p35"/>
          <p:cNvSpPr txBox="1"/>
          <p:nvPr/>
        </p:nvSpPr>
        <p:spPr>
          <a:xfrm>
            <a:off x="258492" y="418623"/>
            <a:ext cx="5331407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3600" dirty="0">
                <a:latin typeface="+mj-lt"/>
                <a:ea typeface="Fira Sans Black"/>
                <a:cs typeface="Fira Sans Black"/>
                <a:sym typeface="Fira Sans Black"/>
              </a:rPr>
              <a:t>В нашей стране семья всегда была и будет хранителем духовных              и моральных ценностей, нравственных идеалов всего общества.</a:t>
            </a:r>
            <a:endParaRPr sz="400" dirty="0">
              <a:latin typeface="+mj-lt"/>
            </a:endParaRPr>
          </a:p>
        </p:txBody>
      </p:sp>
      <p:sp>
        <p:nvSpPr>
          <p:cNvPr id="656" name="Google Shape;656;p35"/>
          <p:cNvSpPr/>
          <p:nvPr/>
        </p:nvSpPr>
        <p:spPr>
          <a:xfrm rot="16200000">
            <a:off x="1256594" y="3491335"/>
            <a:ext cx="33561" cy="933450"/>
          </a:xfrm>
          <a:custGeom>
            <a:avLst/>
            <a:gdLst/>
            <a:ahLst/>
            <a:cxnLst/>
            <a:rect l="l" t="t" r="r" b="b"/>
            <a:pathLst>
              <a:path w="17678" h="491694" extrusionOk="0">
                <a:moveTo>
                  <a:pt x="0" y="0"/>
                </a:moveTo>
                <a:lnTo>
                  <a:pt x="17678" y="0"/>
                </a:lnTo>
                <a:lnTo>
                  <a:pt x="17678" y="491694"/>
                </a:lnTo>
                <a:lnTo>
                  <a:pt x="0" y="491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cxnSp>
        <p:nvCxnSpPr>
          <p:cNvPr id="658" name="Google Shape;658;p35"/>
          <p:cNvCxnSpPr/>
          <p:nvPr/>
        </p:nvCxnSpPr>
        <p:spPr>
          <a:xfrm>
            <a:off x="806649" y="3958061"/>
            <a:ext cx="374484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5DDB95-F24C-4FF9-8E94-D3F770CE6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86353"/>
      </p:ext>
    </p:extLst>
  </p:cSld>
  <p:clrMapOvr>
    <a:masterClrMapping/>
  </p:clrMapOvr>
  <p:transition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0" y="202019"/>
            <a:ext cx="8984512" cy="720960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8" y="0"/>
                </a:lnTo>
                <a:lnTo>
                  <a:pt x="12190628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4"/>
          <p:cNvSpPr txBox="1"/>
          <p:nvPr/>
        </p:nvSpPr>
        <p:spPr>
          <a:xfrm>
            <a:off x="170121" y="310533"/>
            <a:ext cx="8825024" cy="473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В Республике Беларусь функционируют:</a:t>
            </a:r>
          </a:p>
          <a:p>
            <a:pPr lvl="0" algn="ctr"/>
            <a:r>
              <a:rPr lang="ru-RU" sz="1600" b="1" dirty="0">
                <a:latin typeface="+mj-lt"/>
                <a:ea typeface="Fira Sans Black"/>
                <a:cs typeface="Fira Sans Black"/>
                <a:sym typeface="Fira Sans Black"/>
              </a:rPr>
              <a:t>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15 республиканских научно-практических центров;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540 больничных организаций,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921 амбулаторно-поликлиническая организация;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146 организаций санитарно-эпидемиологической службы;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1 875 государственных аптек;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66 диспансеров, оказывающих медицинскую помощь в амбулаторных и стационарных условиях.</a:t>
            </a:r>
          </a:p>
          <a:p>
            <a:pPr lvl="0" algn="just"/>
            <a:r>
              <a:rPr lang="ru-RU" sz="2400" b="1" i="1" dirty="0">
                <a:latin typeface="+mj-lt"/>
                <a:ea typeface="Fira Sans Black"/>
                <a:cs typeface="Fira Sans Black"/>
                <a:sym typeface="Fira Sans Black"/>
              </a:rPr>
              <a:t>В 2022 году введены в строй 29 объектов здравоохранения, в 2023 году планируется к вводу                 еще 37 объектов.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568F74-6CBF-4709-85DE-F7C2474BF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38011"/>
      </p:ext>
    </p:extLst>
  </p:cSld>
  <p:clrMapOvr>
    <a:masterClrMapping/>
  </p:clrMapOvr>
  <p:transition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-308344" y="202019"/>
            <a:ext cx="9643730" cy="720960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8" y="0"/>
                </a:lnTo>
                <a:lnTo>
                  <a:pt x="12190628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4"/>
          <p:cNvSpPr txBox="1"/>
          <p:nvPr/>
        </p:nvSpPr>
        <p:spPr>
          <a:xfrm>
            <a:off x="116958" y="353063"/>
            <a:ext cx="8888818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ДОСТИЖЕНИЯ ЗДРАВООХРАНЕНИЯ СТРАНЫ: </a:t>
            </a:r>
          </a:p>
          <a:p>
            <a:pPr lvl="0" algn="ctr"/>
            <a:endParaRPr lang="ru-RU" sz="2800" b="1" dirty="0">
              <a:latin typeface="+mj-lt"/>
              <a:ea typeface="Fira Sans Black"/>
              <a:cs typeface="Fira Sans Black"/>
              <a:sym typeface="Fira Sans Black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100 %-я доступность первичной, скорой медицинской помощи;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развитие высокотехнологичной медицинской помощи;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b="1" dirty="0" err="1">
                <a:latin typeface="+mj-lt"/>
                <a:ea typeface="Fira Sans Black"/>
                <a:cs typeface="Fira Sans Black"/>
                <a:sym typeface="Fira Sans Black"/>
              </a:rPr>
              <a:t>практикоориентированное</a:t>
            </a:r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 образование;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законодательно закрепленный приоритет оказания медицинской помощи матерям                      и детям, разноуровневая система ее оказания.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EA7945-49FB-4C0B-8A30-0FB7DFD21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7498"/>
      </p:ext>
    </p:extLst>
  </p:cSld>
  <p:clrMapOvr>
    <a:masterClrMapping/>
  </p:clrMapOvr>
  <p:transition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1A4EFAB1-97F9-42C8-977C-971F87285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/>
          <a:stretch/>
        </p:blipFill>
        <p:spPr bwMode="auto">
          <a:xfrm>
            <a:off x="5374892" y="0"/>
            <a:ext cx="37691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1" name="Google Shape;641;p35"/>
          <p:cNvGrpSpPr/>
          <p:nvPr/>
        </p:nvGrpSpPr>
        <p:grpSpPr>
          <a:xfrm>
            <a:off x="1917296" y="-188275"/>
            <a:ext cx="4776008" cy="5331775"/>
            <a:chOff x="0" y="0"/>
            <a:chExt cx="12736021" cy="14218067"/>
          </a:xfrm>
        </p:grpSpPr>
        <p:sp>
          <p:nvSpPr>
            <p:cNvPr id="650" name="Google Shape;650;p3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2" name="Google Shape;642;p3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3" name="Google Shape;643;p3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4" name="Google Shape;644;p3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5" name="Google Shape;645;p3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6" name="Google Shape;646;p3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7" name="Google Shape;647;p3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8" name="Google Shape;648;p3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9" name="Google Shape;649;p3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1" name="Google Shape;651;p3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52" name="Google Shape;652;p35"/>
          <p:cNvSpPr txBox="1"/>
          <p:nvPr/>
        </p:nvSpPr>
        <p:spPr>
          <a:xfrm>
            <a:off x="258492" y="195338"/>
            <a:ext cx="5045231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3600" dirty="0">
                <a:latin typeface="+mj-lt"/>
                <a:ea typeface="Fira Sans Black"/>
                <a:cs typeface="Fira Sans Black"/>
                <a:sym typeface="Fira Sans Black"/>
              </a:rPr>
              <a:t>Все лекарственные препараты, реализуемые                      на территории страны, проходят испытания              на безопасность, эффективность                     и качество.</a:t>
            </a:r>
            <a:endParaRPr sz="400" dirty="0">
              <a:latin typeface="+mj-lt"/>
            </a:endParaRPr>
          </a:p>
        </p:txBody>
      </p:sp>
      <p:sp>
        <p:nvSpPr>
          <p:cNvPr id="656" name="Google Shape;656;p35"/>
          <p:cNvSpPr/>
          <p:nvPr/>
        </p:nvSpPr>
        <p:spPr>
          <a:xfrm rot="16200000">
            <a:off x="1071114" y="4410492"/>
            <a:ext cx="33561" cy="933450"/>
          </a:xfrm>
          <a:custGeom>
            <a:avLst/>
            <a:gdLst/>
            <a:ahLst/>
            <a:cxnLst/>
            <a:rect l="l" t="t" r="r" b="b"/>
            <a:pathLst>
              <a:path w="17678" h="491694" extrusionOk="0">
                <a:moveTo>
                  <a:pt x="0" y="0"/>
                </a:moveTo>
                <a:lnTo>
                  <a:pt x="17678" y="0"/>
                </a:lnTo>
                <a:lnTo>
                  <a:pt x="17678" y="491694"/>
                </a:lnTo>
                <a:lnTo>
                  <a:pt x="0" y="491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cxnSp>
        <p:nvCxnSpPr>
          <p:cNvPr id="658" name="Google Shape;658;p35"/>
          <p:cNvCxnSpPr/>
          <p:nvPr/>
        </p:nvCxnSpPr>
        <p:spPr>
          <a:xfrm>
            <a:off x="827156" y="4863988"/>
            <a:ext cx="374484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9C8C86-44E0-4217-85A5-2651F057B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394889" cy="27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3492"/>
      </p:ext>
    </p:extLst>
  </p:cSld>
  <p:clrMapOvr>
    <a:masterClrMapping/>
  </p:clrMapOvr>
  <p:transition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-308344" y="1254642"/>
            <a:ext cx="9643730" cy="4125432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8" y="0"/>
                </a:lnTo>
                <a:lnTo>
                  <a:pt x="12190628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4"/>
          <p:cNvSpPr txBox="1"/>
          <p:nvPr/>
        </p:nvSpPr>
        <p:spPr>
          <a:xfrm>
            <a:off x="116958" y="470021"/>
            <a:ext cx="8888818" cy="435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Среди препаратов, выпускаемых отечественными производителями</a:t>
            </a:r>
          </a:p>
          <a:p>
            <a:pPr lvl="0" algn="ctr"/>
            <a:endParaRPr lang="ru-RU" sz="1100" b="1" dirty="0">
              <a:latin typeface="+mj-lt"/>
              <a:ea typeface="Fira Sans Black"/>
              <a:cs typeface="Fira Sans Black"/>
              <a:sym typeface="Fira Sans Black"/>
            </a:endParaRPr>
          </a:p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7 являются оригинальными разработками </a:t>
            </a:r>
            <a:r>
              <a:rPr lang="ru-RU" sz="2800" b="1" i="1" dirty="0">
                <a:latin typeface="+mj-lt"/>
                <a:ea typeface="Fira Sans Black"/>
                <a:cs typeface="Fira Sans Black"/>
                <a:sym typeface="Fira Sans Black"/>
              </a:rPr>
              <a:t>(</a:t>
            </a:r>
            <a:r>
              <a:rPr lang="ru-RU" sz="2800" b="1" i="1" dirty="0" err="1">
                <a:latin typeface="+mj-lt"/>
                <a:ea typeface="Fira Sans Black"/>
                <a:cs typeface="Fira Sans Black"/>
                <a:sym typeface="Fira Sans Black"/>
              </a:rPr>
              <a:t>Эноксапарин-Белмед</a:t>
            </a:r>
            <a:r>
              <a:rPr lang="ru-RU" sz="2800" b="1" i="1" dirty="0">
                <a:latin typeface="+mj-lt"/>
                <a:ea typeface="Fira Sans Black"/>
                <a:cs typeface="Fira Sans Black"/>
                <a:sym typeface="Fira Sans Black"/>
              </a:rPr>
              <a:t>, Иммуноглобулин человека </a:t>
            </a:r>
            <a:r>
              <a:rPr lang="ru-RU" sz="2800" b="1" i="1" dirty="0" err="1">
                <a:latin typeface="+mj-lt"/>
                <a:ea typeface="Fira Sans Black"/>
                <a:cs typeface="Fira Sans Black"/>
                <a:sym typeface="Fira Sans Black"/>
              </a:rPr>
              <a:t>антирезус</a:t>
            </a:r>
            <a:r>
              <a:rPr lang="ru-RU" sz="2800" b="1" i="1" dirty="0">
                <a:latin typeface="+mj-lt"/>
                <a:ea typeface="Fira Sans Black"/>
                <a:cs typeface="Fira Sans Black"/>
                <a:sym typeface="Fira Sans Black"/>
              </a:rPr>
              <a:t> анти-D, </a:t>
            </a:r>
            <a:r>
              <a:rPr lang="ru-RU" sz="2800" b="1" i="1" dirty="0" err="1">
                <a:latin typeface="+mj-lt"/>
                <a:ea typeface="Fira Sans Black"/>
                <a:cs typeface="Fira Sans Black"/>
                <a:sym typeface="Fira Sans Black"/>
              </a:rPr>
              <a:t>Иммунофарм</a:t>
            </a:r>
            <a:r>
              <a:rPr lang="ru-RU" sz="2800" b="1" i="1" dirty="0">
                <a:latin typeface="+mj-lt"/>
                <a:ea typeface="Fira Sans Black"/>
                <a:cs typeface="Fira Sans Black"/>
                <a:sym typeface="Fira Sans Black"/>
              </a:rPr>
              <a:t>, </a:t>
            </a:r>
            <a:r>
              <a:rPr lang="ru-RU" sz="2800" b="1" i="1" dirty="0" err="1">
                <a:latin typeface="+mj-lt"/>
                <a:ea typeface="Fira Sans Black"/>
                <a:cs typeface="Fira Sans Black"/>
                <a:sym typeface="Fira Sans Black"/>
              </a:rPr>
              <a:t>Эфлейра</a:t>
            </a:r>
            <a:r>
              <a:rPr lang="ru-RU" sz="2800" b="1" i="1" dirty="0">
                <a:latin typeface="+mj-lt"/>
                <a:ea typeface="Fira Sans Black"/>
                <a:cs typeface="Fira Sans Black"/>
                <a:sym typeface="Fira Sans Black"/>
              </a:rPr>
              <a:t>, </a:t>
            </a:r>
            <a:r>
              <a:rPr lang="ru-RU" sz="2800" b="1" i="1" dirty="0" err="1">
                <a:latin typeface="+mj-lt"/>
                <a:ea typeface="Fira Sans Black"/>
                <a:cs typeface="Fira Sans Black"/>
                <a:sym typeface="Fira Sans Black"/>
              </a:rPr>
              <a:t>Алюфер</a:t>
            </a:r>
            <a:r>
              <a:rPr lang="ru-RU" sz="2800" b="1" i="1" dirty="0">
                <a:latin typeface="+mj-lt"/>
                <a:ea typeface="Fira Sans Black"/>
                <a:cs typeface="Fira Sans Black"/>
                <a:sym typeface="Fira Sans Black"/>
              </a:rPr>
              <a:t>, </a:t>
            </a:r>
            <a:r>
              <a:rPr lang="ru-RU" sz="2800" b="1" i="1" dirty="0" err="1">
                <a:latin typeface="+mj-lt"/>
                <a:ea typeface="Fira Sans Black"/>
                <a:cs typeface="Fira Sans Black"/>
                <a:sym typeface="Fira Sans Black"/>
              </a:rPr>
              <a:t>Фортека</a:t>
            </a:r>
            <a:r>
              <a:rPr lang="ru-RU" sz="2800" b="1" i="1" dirty="0">
                <a:latin typeface="+mj-lt"/>
                <a:ea typeface="Fira Sans Black"/>
                <a:cs typeface="Fira Sans Black"/>
                <a:sym typeface="Fira Sans Black"/>
              </a:rPr>
              <a:t>,                                вакцина Гам-КОВИД-</a:t>
            </a:r>
            <a:r>
              <a:rPr lang="ru-RU" sz="2800" b="1" i="1" dirty="0" err="1">
                <a:latin typeface="+mj-lt"/>
                <a:ea typeface="Fira Sans Black"/>
                <a:cs typeface="Fira Sans Black"/>
                <a:sym typeface="Fira Sans Black"/>
              </a:rPr>
              <a:t>Вак</a:t>
            </a:r>
            <a:r>
              <a:rPr lang="ru-RU" sz="2800" b="1" i="1" dirty="0">
                <a:latin typeface="+mj-lt"/>
                <a:ea typeface="Fira Sans Black"/>
                <a:cs typeface="Fira Sans Black"/>
                <a:sym typeface="Fira Sans Black"/>
              </a:rPr>
              <a:t>) </a:t>
            </a:r>
          </a:p>
          <a:p>
            <a:pPr lvl="0" algn="ctr"/>
            <a:endParaRPr lang="ru-RU" sz="1100" b="1" i="1" dirty="0">
              <a:latin typeface="+mj-lt"/>
              <a:ea typeface="Fira Sans Black"/>
              <a:cs typeface="Fira Sans Black"/>
              <a:sym typeface="Fira Sans Black"/>
            </a:endParaRPr>
          </a:p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и 3 – </a:t>
            </a:r>
            <a:r>
              <a:rPr lang="ru-RU" sz="2800" b="1" dirty="0" err="1">
                <a:latin typeface="+mj-lt"/>
                <a:ea typeface="Fira Sans Black"/>
                <a:cs typeface="Fira Sans Black"/>
                <a:sym typeface="Fira Sans Black"/>
              </a:rPr>
              <a:t>биоаналогами</a:t>
            </a:r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 </a:t>
            </a:r>
          </a:p>
          <a:p>
            <a:pPr lvl="0" algn="ctr"/>
            <a:r>
              <a:rPr lang="ru-RU" sz="2800" b="1" i="1" dirty="0">
                <a:latin typeface="+mj-lt"/>
                <a:ea typeface="Fira Sans Black"/>
                <a:cs typeface="Fira Sans Black"/>
                <a:sym typeface="Fira Sans Black"/>
              </a:rPr>
              <a:t>(</a:t>
            </a:r>
            <a:r>
              <a:rPr lang="ru-RU" sz="2800" b="1" i="1" dirty="0" err="1">
                <a:latin typeface="+mj-lt"/>
                <a:ea typeface="Fira Sans Black"/>
                <a:cs typeface="Fira Sans Black"/>
                <a:sym typeface="Fira Sans Black"/>
              </a:rPr>
              <a:t>Адалимаб</a:t>
            </a:r>
            <a:r>
              <a:rPr lang="ru-RU" sz="2800" b="1" i="1" dirty="0">
                <a:latin typeface="+mj-lt"/>
                <a:ea typeface="Fira Sans Black"/>
                <a:cs typeface="Fira Sans Black"/>
                <a:sym typeface="Fira Sans Black"/>
              </a:rPr>
              <a:t>, </a:t>
            </a:r>
            <a:r>
              <a:rPr lang="ru-RU" sz="2800" b="1" i="1" dirty="0" err="1">
                <a:latin typeface="+mj-lt"/>
                <a:ea typeface="Fira Sans Black"/>
                <a:cs typeface="Fira Sans Black"/>
                <a:sym typeface="Fira Sans Black"/>
              </a:rPr>
              <a:t>Ринсулин</a:t>
            </a:r>
            <a:r>
              <a:rPr lang="ru-RU" sz="2800" b="1" i="1" dirty="0">
                <a:latin typeface="+mj-lt"/>
                <a:ea typeface="Fira Sans Black"/>
                <a:cs typeface="Fira Sans Black"/>
                <a:sym typeface="Fira Sans Black"/>
              </a:rPr>
              <a:t> НПХ, </a:t>
            </a:r>
            <a:r>
              <a:rPr lang="ru-RU" sz="2800" b="1" i="1" dirty="0" err="1">
                <a:latin typeface="+mj-lt"/>
                <a:ea typeface="Fira Sans Black"/>
                <a:cs typeface="Fira Sans Black"/>
                <a:sym typeface="Fira Sans Black"/>
              </a:rPr>
              <a:t>Ринсулин</a:t>
            </a:r>
            <a:r>
              <a:rPr lang="ru-RU" sz="2800" b="1" i="1" dirty="0">
                <a:latin typeface="+mj-lt"/>
                <a:ea typeface="Fira Sans Black"/>
                <a:cs typeface="Fira Sans Black"/>
                <a:sym typeface="Fira Sans Black"/>
              </a:rPr>
              <a:t> Р).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C801AA-3F8E-45E4-B839-44FC18D5A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57211"/>
      </p:ext>
    </p:extLst>
  </p:cSld>
  <p:clrMapOvr>
    <a:masterClrMapping/>
  </p:clrMapOvr>
  <p:transition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0"/>
          <p:cNvSpPr txBox="1"/>
          <p:nvPr/>
        </p:nvSpPr>
        <p:spPr>
          <a:xfrm>
            <a:off x="255181" y="3382219"/>
            <a:ext cx="863363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ru-RU" sz="2400" b="1" dirty="0">
                <a:latin typeface="+mn-lt"/>
                <a:ea typeface="Fira Sans Black"/>
                <a:cs typeface="Fira Sans Black"/>
                <a:sym typeface="Fira Sans Black"/>
              </a:rPr>
              <a:t>В 2022 году пересмотрены подходы к проведению диспансеризации населения.</a:t>
            </a:r>
          </a:p>
          <a:p>
            <a:pPr lvl="0" algn="just"/>
            <a:r>
              <a:rPr lang="ru-RU" sz="2400" b="1" dirty="0">
                <a:latin typeface="+mn-lt"/>
                <a:ea typeface="Fira Sans Black"/>
                <a:cs typeface="Fira Sans Black"/>
                <a:sym typeface="Fira Sans Black"/>
              </a:rPr>
              <a:t>Медицинская профилактика – ключевой элемент сохранения и укрепления здоровья населения.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0073275-E97A-42CE-A578-1B726569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81" y="133703"/>
            <a:ext cx="4517967" cy="319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875B43F-3E8B-4AFA-9F5D-B17CCDF29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747" y="542257"/>
            <a:ext cx="3657071" cy="243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01D348-06BA-435F-A9BF-D37293F50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2"/>
            <a:ext cx="346737" cy="2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47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-308344" y="202018"/>
            <a:ext cx="9643730" cy="2115879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8" y="0"/>
                </a:lnTo>
                <a:lnTo>
                  <a:pt x="12190628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4"/>
          <p:cNvSpPr txBox="1"/>
          <p:nvPr/>
        </p:nvSpPr>
        <p:spPr>
          <a:xfrm>
            <a:off x="377456" y="289268"/>
            <a:ext cx="8272130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Для обеспечения </a:t>
            </a:r>
          </a:p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физкультурно-оздоровительной работы </a:t>
            </a:r>
          </a:p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с населением по месту жительства </a:t>
            </a:r>
          </a:p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в республике функционирует:</a:t>
            </a:r>
          </a:p>
          <a:p>
            <a:pPr lvl="0" algn="ctr"/>
            <a:endParaRPr lang="ru-RU" sz="2800" b="1" dirty="0">
              <a:latin typeface="+mj-lt"/>
              <a:ea typeface="Fira Sans Black"/>
              <a:cs typeface="Fira Sans Black"/>
              <a:sym typeface="Fira Sans Black"/>
            </a:endParaRPr>
          </a:p>
          <a:p>
            <a:pPr lvl="0" algn="just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144 городских, районных физкультурно-оздоровительных, спортивных центра, физкультурно-спортивных клуба, в которых создано более 2,7 тыс. спортивных групп                 и секций.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A6310D-3516-412A-A52F-2D2D8B76A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83784"/>
      </p:ext>
    </p:extLst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-4295638" y="-816477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8" y="0"/>
                </a:lnTo>
                <a:lnTo>
                  <a:pt x="12190628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2" name="Google Shape;272;p24"/>
          <p:cNvSpPr/>
          <p:nvPr/>
        </p:nvSpPr>
        <p:spPr>
          <a:xfrm>
            <a:off x="8357829" y="3691496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4" name="Google Shape;274;p24"/>
          <p:cNvGrpSpPr/>
          <p:nvPr/>
        </p:nvGrpSpPr>
        <p:grpSpPr>
          <a:xfrm>
            <a:off x="1054463" y="1156772"/>
            <a:ext cx="4630241" cy="526932"/>
            <a:chOff x="0" y="0"/>
            <a:chExt cx="10017851" cy="972071"/>
          </a:xfrm>
        </p:grpSpPr>
        <p:sp>
          <p:nvSpPr>
            <p:cNvPr id="275" name="Google Shape;275;p24"/>
            <p:cNvSpPr/>
            <p:nvPr/>
          </p:nvSpPr>
          <p:spPr>
            <a:xfrm>
              <a:off x="0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6" name="Google Shape;276;p24"/>
            <p:cNvSpPr/>
            <p:nvPr/>
          </p:nvSpPr>
          <p:spPr>
            <a:xfrm rot="10800000">
              <a:off x="2658745" y="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7" name="Google Shape;277;p24"/>
            <p:cNvSpPr/>
            <p:nvPr/>
          </p:nvSpPr>
          <p:spPr>
            <a:xfrm>
              <a:off x="3433255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6" y="0"/>
                  </a:lnTo>
                  <a:lnTo>
                    <a:pt x="3725726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8" name="Google Shape;278;p24"/>
            <p:cNvSpPr/>
            <p:nvPr/>
          </p:nvSpPr>
          <p:spPr>
            <a:xfrm>
              <a:off x="6292124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80" name="Google Shape;280;p24"/>
          <p:cNvSpPr txBox="1"/>
          <p:nvPr/>
        </p:nvSpPr>
        <p:spPr>
          <a:xfrm>
            <a:off x="1594138" y="371991"/>
            <a:ext cx="4542256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В XXI веке человечество переживает период глубоких потрясений.</a:t>
            </a:r>
            <a:endParaRPr sz="500" b="1" dirty="0">
              <a:latin typeface="+mj-lt"/>
            </a:endParaRPr>
          </a:p>
        </p:txBody>
      </p:sp>
      <p:sp>
        <p:nvSpPr>
          <p:cNvPr id="273" name="Google Shape;273;p24"/>
          <p:cNvSpPr/>
          <p:nvPr/>
        </p:nvSpPr>
        <p:spPr>
          <a:xfrm>
            <a:off x="-5109360" y="-18765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" name="Google Shape;279;p24"/>
          <p:cNvSpPr/>
          <p:nvPr/>
        </p:nvSpPr>
        <p:spPr>
          <a:xfrm>
            <a:off x="7544107" y="4489210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" name="Google Shape;280;p24">
            <a:extLst>
              <a:ext uri="{FF2B5EF4-FFF2-40B4-BE49-F238E27FC236}">
                <a16:creationId xmlns:a16="http://schemas.microsoft.com/office/drawing/2014/main" id="{E1AC500A-8BE1-4F67-86F3-EC0038E5125A}"/>
              </a:ext>
            </a:extLst>
          </p:cNvPr>
          <p:cNvSpPr txBox="1"/>
          <p:nvPr/>
        </p:nvSpPr>
        <p:spPr>
          <a:xfrm>
            <a:off x="119523" y="1796990"/>
            <a:ext cx="6016871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ru-RU" sz="2200" dirty="0">
                <a:latin typeface="+mj-lt"/>
                <a:ea typeface="Fira Sans Black"/>
                <a:cs typeface="Fira Sans Black"/>
                <a:sym typeface="Fira Sans Black"/>
              </a:rPr>
              <a:t>Реальной угрозой является нарастание демографического дисбаланса и усиление общемирового тренда старения населения.</a:t>
            </a:r>
          </a:p>
          <a:p>
            <a:pPr lvl="0" algn="just"/>
            <a:endParaRPr lang="ru-RU" sz="2200" dirty="0">
              <a:latin typeface="+mj-lt"/>
              <a:ea typeface="Fira Sans Black"/>
              <a:cs typeface="Fira Sans Black"/>
              <a:sym typeface="Fira Sans Black"/>
            </a:endParaRPr>
          </a:p>
          <a:p>
            <a:pPr lvl="0" algn="just"/>
            <a:r>
              <a:rPr lang="ru-RU" sz="2200" i="1" dirty="0">
                <a:latin typeface="+mj-lt"/>
                <a:ea typeface="Fira Sans Black"/>
                <a:cs typeface="Fira Sans Black"/>
                <a:sym typeface="Fira Sans Black"/>
              </a:rPr>
              <a:t>По опубликованным в апреле 2023 г. данным ООН,</a:t>
            </a:r>
            <a:r>
              <a:rPr lang="ru-RU" sz="2200" dirty="0">
                <a:latin typeface="+mj-lt"/>
                <a:ea typeface="Fira Sans Black"/>
                <a:cs typeface="Fira Sans Black"/>
                <a:sym typeface="Fira Sans Black"/>
              </a:rPr>
              <a:t> «человечество достигло численности                                  в 8 млрд. К 2050 году на Земле будут жить              9,7 млрд чел., а после 2070 года количество населения, скорее всего, начнет падать».</a:t>
            </a:r>
            <a:endParaRPr sz="2200" dirty="0">
              <a:latin typeface="+mj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D8AC9-DF60-4784-B307-FA54C2944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0" r="9129"/>
          <a:stretch/>
        </p:blipFill>
        <p:spPr>
          <a:xfrm>
            <a:off x="6204903" y="0"/>
            <a:ext cx="2962795" cy="51435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9DC284-42D6-44DB-B191-189D63D4C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3"/>
          <p:cNvGrpSpPr/>
          <p:nvPr/>
        </p:nvGrpSpPr>
        <p:grpSpPr>
          <a:xfrm>
            <a:off x="233916" y="340494"/>
            <a:ext cx="8825024" cy="1331386"/>
            <a:chOff x="0" y="0"/>
            <a:chExt cx="8190721" cy="1191231"/>
          </a:xfrm>
        </p:grpSpPr>
        <p:sp>
          <p:nvSpPr>
            <p:cNvPr id="573" name="Google Shape;573;p33"/>
            <p:cNvSpPr/>
            <p:nvPr/>
          </p:nvSpPr>
          <p:spPr>
            <a:xfrm>
              <a:off x="0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74" name="Google Shape;574;p33"/>
            <p:cNvSpPr/>
            <p:nvPr/>
          </p:nvSpPr>
          <p:spPr>
            <a:xfrm>
              <a:off x="3373243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575" name="Google Shape;575;p33"/>
          <p:cNvSpPr txBox="1"/>
          <p:nvPr/>
        </p:nvSpPr>
        <p:spPr>
          <a:xfrm>
            <a:off x="514350" y="447675"/>
            <a:ext cx="81153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3200" b="1" dirty="0">
                <a:latin typeface="+mj-lt"/>
                <a:ea typeface="Fira Sans Black"/>
                <a:cs typeface="Fira Sans Black"/>
                <a:sym typeface="Fira Sans Black"/>
              </a:rPr>
              <a:t>В Республике Беларусь образование обеспечивается на всех уровнях:</a:t>
            </a:r>
            <a:endParaRPr sz="600" b="1" dirty="0">
              <a:latin typeface="+mj-lt"/>
            </a:endParaRPr>
          </a:p>
        </p:txBody>
      </p:sp>
      <p:cxnSp>
        <p:nvCxnSpPr>
          <p:cNvPr id="576" name="Google Shape;576;p33"/>
          <p:cNvCxnSpPr/>
          <p:nvPr/>
        </p:nvCxnSpPr>
        <p:spPr>
          <a:xfrm rot="10800000">
            <a:off x="-1410523" y="2841862"/>
            <a:ext cx="2402033" cy="9260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7" name="Google Shape;577;p33"/>
          <p:cNvCxnSpPr/>
          <p:nvPr/>
        </p:nvCxnSpPr>
        <p:spPr>
          <a:xfrm flipH="1">
            <a:off x="1042443" y="2649818"/>
            <a:ext cx="2965653" cy="112974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8" name="Google Shape;578;p33"/>
          <p:cNvCxnSpPr/>
          <p:nvPr/>
        </p:nvCxnSpPr>
        <p:spPr>
          <a:xfrm rot="10800000">
            <a:off x="4119299" y="2620596"/>
            <a:ext cx="3068850" cy="808438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9" name="Google Shape;579;p33"/>
          <p:cNvCxnSpPr/>
          <p:nvPr/>
        </p:nvCxnSpPr>
        <p:spPr>
          <a:xfrm flipH="1">
            <a:off x="7214335" y="1915300"/>
            <a:ext cx="2777538" cy="1535152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80" name="Google Shape;580;p33"/>
          <p:cNvGrpSpPr/>
          <p:nvPr/>
        </p:nvGrpSpPr>
        <p:grpSpPr>
          <a:xfrm>
            <a:off x="790575" y="1994665"/>
            <a:ext cx="7956818" cy="2493031"/>
            <a:chOff x="0" y="-4339667"/>
            <a:chExt cx="21218181" cy="6648083"/>
          </a:xfrm>
        </p:grpSpPr>
        <p:sp>
          <p:nvSpPr>
            <p:cNvPr id="581" name="Google Shape;581;p33"/>
            <p:cNvSpPr txBox="1"/>
            <p:nvPr/>
          </p:nvSpPr>
          <p:spPr>
            <a:xfrm>
              <a:off x="0" y="1487677"/>
              <a:ext cx="6112200" cy="8207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i="0" u="none" strike="noStrike" cap="none" dirty="0">
                  <a:solidFill>
                    <a:srgbClr val="000000"/>
                  </a:solidFill>
                  <a:latin typeface="+mj-lt"/>
                  <a:ea typeface="Nunito"/>
                  <a:cs typeface="Nunito"/>
                  <a:sym typeface="Nunito"/>
                </a:rPr>
                <a:t>ОСНОВНОЙ</a:t>
              </a:r>
              <a:endParaRPr sz="900" dirty="0">
                <a:latin typeface="+mj-lt"/>
              </a:endParaRPr>
            </a:p>
          </p:txBody>
        </p:sp>
        <p:grpSp>
          <p:nvGrpSpPr>
            <p:cNvPr id="583" name="Google Shape;583;p33"/>
            <p:cNvGrpSpPr/>
            <p:nvPr/>
          </p:nvGrpSpPr>
          <p:grpSpPr>
            <a:xfrm>
              <a:off x="2279" y="0"/>
              <a:ext cx="1017028" cy="1021587"/>
              <a:chOff x="1813" y="0"/>
              <a:chExt cx="809173" cy="812800"/>
            </a:xfrm>
          </p:grpSpPr>
          <p:sp>
            <p:nvSpPr>
              <p:cNvPr id="584" name="Google Shape;584;p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1FF72"/>
              </a:solidFill>
              <a:ln>
                <a:noFill/>
              </a:ln>
            </p:spPr>
            <p:txBody>
              <a:bodyPr spcFirstLastPara="1" wrap="square" lIns="45725" tIns="45725" rIns="45725" bIns="45725" anchor="ctr" anchorCtr="0">
                <a:noAutofit/>
              </a:bodyPr>
              <a:lstStyle/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581;p33">
              <a:extLst>
                <a:ext uri="{FF2B5EF4-FFF2-40B4-BE49-F238E27FC236}">
                  <a16:creationId xmlns:a16="http://schemas.microsoft.com/office/drawing/2014/main" id="{1B8DFE77-DBE9-47E8-8A05-B148C919941D}"/>
                </a:ext>
              </a:extLst>
            </p:cNvPr>
            <p:cNvSpPr txBox="1"/>
            <p:nvPr/>
          </p:nvSpPr>
          <p:spPr>
            <a:xfrm>
              <a:off x="6243608" y="-4339667"/>
              <a:ext cx="6112200" cy="8207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latin typeface="+mj-lt"/>
                  <a:sym typeface="Nunito"/>
                </a:rPr>
                <a:t>СПЕЦИАЛЬНЫЙ</a:t>
              </a:r>
              <a:endParaRPr sz="900" dirty="0">
                <a:latin typeface="+mj-lt"/>
              </a:endParaRPr>
            </a:p>
          </p:txBody>
        </p:sp>
        <p:sp>
          <p:nvSpPr>
            <p:cNvPr id="41" name="Google Shape;581;p33">
              <a:extLst>
                <a:ext uri="{FF2B5EF4-FFF2-40B4-BE49-F238E27FC236}">
                  <a16:creationId xmlns:a16="http://schemas.microsoft.com/office/drawing/2014/main" id="{45F491DB-170F-4066-BCD3-01E757625BC9}"/>
                </a:ext>
              </a:extLst>
            </p:cNvPr>
            <p:cNvSpPr txBox="1"/>
            <p:nvPr/>
          </p:nvSpPr>
          <p:spPr>
            <a:xfrm>
              <a:off x="14073925" y="515440"/>
              <a:ext cx="7144256" cy="8207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b="1" dirty="0">
                  <a:latin typeface="+mj-lt"/>
                  <a:sym typeface="Nunito"/>
                </a:rPr>
                <a:t>ДОПОЛНИТЕЛЬНЫЙ</a:t>
              </a:r>
              <a:endParaRPr sz="900" dirty="0">
                <a:latin typeface="+mj-lt"/>
              </a:endParaRPr>
            </a:p>
          </p:txBody>
        </p:sp>
      </p:grpSp>
      <p:grpSp>
        <p:nvGrpSpPr>
          <p:cNvPr id="589" name="Google Shape;589;p33"/>
          <p:cNvGrpSpPr/>
          <p:nvPr/>
        </p:nvGrpSpPr>
        <p:grpSpPr>
          <a:xfrm>
            <a:off x="3896580" y="2454324"/>
            <a:ext cx="381386" cy="383095"/>
            <a:chOff x="1813" y="0"/>
            <a:chExt cx="809173" cy="812800"/>
          </a:xfrm>
        </p:grpSpPr>
        <p:sp>
          <p:nvSpPr>
            <p:cNvPr id="590" name="Google Shape;590;p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5" name="Google Shape;595;p33"/>
          <p:cNvGrpSpPr/>
          <p:nvPr/>
        </p:nvGrpSpPr>
        <p:grpSpPr>
          <a:xfrm>
            <a:off x="7001730" y="3233738"/>
            <a:ext cx="381386" cy="383095"/>
            <a:chOff x="1813" y="0"/>
            <a:chExt cx="809173" cy="812800"/>
          </a:xfrm>
        </p:grpSpPr>
        <p:sp>
          <p:nvSpPr>
            <p:cNvPr id="596" name="Google Shape;596;p3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1FF72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8" name="Google Shape;598;p33"/>
          <p:cNvGrpSpPr/>
          <p:nvPr/>
        </p:nvGrpSpPr>
        <p:grpSpPr>
          <a:xfrm rot="4157882">
            <a:off x="1634774" y="3275483"/>
            <a:ext cx="1543069" cy="1579215"/>
            <a:chOff x="0" y="-19050"/>
            <a:chExt cx="812800" cy="831850"/>
          </a:xfrm>
        </p:grpSpPr>
        <p:sp>
          <p:nvSpPr>
            <p:cNvPr id="599" name="Google Shape;599;p33"/>
            <p:cNvSpPr/>
            <p:nvPr/>
          </p:nvSpPr>
          <p:spPr>
            <a:xfrm>
              <a:off x="0" y="0"/>
              <a:ext cx="17678" cy="491694"/>
            </a:xfrm>
            <a:custGeom>
              <a:avLst/>
              <a:gdLst/>
              <a:ahLst/>
              <a:cxnLst/>
              <a:rect l="l" t="t" r="r" b="b"/>
              <a:pathLst>
                <a:path w="17678" h="491694" extrusionOk="0">
                  <a:moveTo>
                    <a:pt x="0" y="0"/>
                  </a:moveTo>
                  <a:lnTo>
                    <a:pt x="17678" y="0"/>
                  </a:lnTo>
                  <a:lnTo>
                    <a:pt x="17678" y="491694"/>
                  </a:lnTo>
                  <a:lnTo>
                    <a:pt x="0" y="4916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00" name="Google Shape;600;p3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1" name="Google Shape;601;p33"/>
          <p:cNvGrpSpPr/>
          <p:nvPr/>
        </p:nvGrpSpPr>
        <p:grpSpPr>
          <a:xfrm rot="6287179">
            <a:off x="4435764" y="2896555"/>
            <a:ext cx="1543069" cy="1579215"/>
            <a:chOff x="0" y="-19050"/>
            <a:chExt cx="812800" cy="831850"/>
          </a:xfrm>
        </p:grpSpPr>
        <p:sp>
          <p:nvSpPr>
            <p:cNvPr id="602" name="Google Shape;602;p33"/>
            <p:cNvSpPr/>
            <p:nvPr/>
          </p:nvSpPr>
          <p:spPr>
            <a:xfrm>
              <a:off x="0" y="0"/>
              <a:ext cx="17678" cy="491694"/>
            </a:xfrm>
            <a:custGeom>
              <a:avLst/>
              <a:gdLst/>
              <a:ahLst/>
              <a:cxnLst/>
              <a:rect l="l" t="t" r="r" b="b"/>
              <a:pathLst>
                <a:path w="17678" h="491694" extrusionOk="0">
                  <a:moveTo>
                    <a:pt x="0" y="0"/>
                  </a:moveTo>
                  <a:lnTo>
                    <a:pt x="17678" y="0"/>
                  </a:lnTo>
                  <a:lnTo>
                    <a:pt x="17678" y="491694"/>
                  </a:lnTo>
                  <a:lnTo>
                    <a:pt x="0" y="4916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03" name="Google Shape;603;p3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4" name="Google Shape;604;p33"/>
          <p:cNvGrpSpPr/>
          <p:nvPr/>
        </p:nvGrpSpPr>
        <p:grpSpPr>
          <a:xfrm rot="3667219">
            <a:off x="8334121" y="2473712"/>
            <a:ext cx="1543069" cy="1579215"/>
            <a:chOff x="0" y="-19050"/>
            <a:chExt cx="812800" cy="831850"/>
          </a:xfrm>
        </p:grpSpPr>
        <p:sp>
          <p:nvSpPr>
            <p:cNvPr id="605" name="Google Shape;605;p33"/>
            <p:cNvSpPr/>
            <p:nvPr/>
          </p:nvSpPr>
          <p:spPr>
            <a:xfrm>
              <a:off x="0" y="0"/>
              <a:ext cx="17678" cy="491694"/>
            </a:xfrm>
            <a:custGeom>
              <a:avLst/>
              <a:gdLst/>
              <a:ahLst/>
              <a:cxnLst/>
              <a:rect l="l" t="t" r="r" b="b"/>
              <a:pathLst>
                <a:path w="17678" h="491694" extrusionOk="0">
                  <a:moveTo>
                    <a:pt x="0" y="0"/>
                  </a:moveTo>
                  <a:lnTo>
                    <a:pt x="17678" y="0"/>
                  </a:lnTo>
                  <a:lnTo>
                    <a:pt x="17678" y="491694"/>
                  </a:lnTo>
                  <a:lnTo>
                    <a:pt x="0" y="4916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06" name="Google Shape;606;p3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7" name="Google Shape;607;p33"/>
          <p:cNvGrpSpPr/>
          <p:nvPr/>
        </p:nvGrpSpPr>
        <p:grpSpPr>
          <a:xfrm rot="6633806">
            <a:off x="-1420857" y="3165478"/>
            <a:ext cx="1543076" cy="1579215"/>
            <a:chOff x="0" y="-19050"/>
            <a:chExt cx="812800" cy="831850"/>
          </a:xfrm>
        </p:grpSpPr>
        <p:sp>
          <p:nvSpPr>
            <p:cNvPr id="608" name="Google Shape;608;p33"/>
            <p:cNvSpPr/>
            <p:nvPr/>
          </p:nvSpPr>
          <p:spPr>
            <a:xfrm>
              <a:off x="0" y="0"/>
              <a:ext cx="12543" cy="491694"/>
            </a:xfrm>
            <a:custGeom>
              <a:avLst/>
              <a:gdLst/>
              <a:ahLst/>
              <a:cxnLst/>
              <a:rect l="l" t="t" r="r" b="b"/>
              <a:pathLst>
                <a:path w="12543" h="491694" extrusionOk="0">
                  <a:moveTo>
                    <a:pt x="0" y="0"/>
                  </a:moveTo>
                  <a:lnTo>
                    <a:pt x="12543" y="0"/>
                  </a:lnTo>
                  <a:lnTo>
                    <a:pt x="12543" y="491694"/>
                  </a:lnTo>
                  <a:lnTo>
                    <a:pt x="0" y="4916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609" name="Google Shape;609;p3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7E418EE-728E-4AE3-8B74-0135FE748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2D96B469-2507-4E98-9017-6C2681776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4"/>
          <a:stretch/>
        </p:blipFill>
        <p:spPr bwMode="auto">
          <a:xfrm>
            <a:off x="4321715" y="0"/>
            <a:ext cx="481718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1" name="Google Shape;641;p35"/>
          <p:cNvGrpSpPr/>
          <p:nvPr/>
        </p:nvGrpSpPr>
        <p:grpSpPr>
          <a:xfrm>
            <a:off x="1917296" y="-188275"/>
            <a:ext cx="4776008" cy="5331775"/>
            <a:chOff x="0" y="0"/>
            <a:chExt cx="12736021" cy="14218067"/>
          </a:xfrm>
        </p:grpSpPr>
        <p:sp>
          <p:nvSpPr>
            <p:cNvPr id="650" name="Google Shape;650;p3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2" name="Google Shape;642;p3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3" name="Google Shape;643;p3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4" name="Google Shape;644;p3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5" name="Google Shape;645;p3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6" name="Google Shape;646;p3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7" name="Google Shape;647;p3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8" name="Google Shape;648;p3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9" name="Google Shape;649;p3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1" name="Google Shape;651;p3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52" name="Google Shape;652;p35"/>
          <p:cNvSpPr txBox="1"/>
          <p:nvPr/>
        </p:nvSpPr>
        <p:spPr>
          <a:xfrm>
            <a:off x="258492" y="195338"/>
            <a:ext cx="5045231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3600" dirty="0">
                <a:latin typeface="+mj-lt"/>
                <a:ea typeface="Fira Sans Black"/>
                <a:cs typeface="Fira Sans Black"/>
                <a:sym typeface="Fira Sans Black"/>
              </a:rPr>
              <a:t>Уровень грамотности взрослого населения составляет 99,7 %, охват базовым, </a:t>
            </a:r>
          </a:p>
          <a:p>
            <a:pPr lvl="0"/>
            <a:r>
              <a:rPr lang="ru-RU" sz="3600" dirty="0">
                <a:latin typeface="+mj-lt"/>
                <a:ea typeface="Fira Sans Black"/>
                <a:cs typeface="Fira Sans Black"/>
                <a:sym typeface="Fira Sans Black"/>
              </a:rPr>
              <a:t>общим средним </a:t>
            </a:r>
          </a:p>
          <a:p>
            <a:pPr lvl="0"/>
            <a:r>
              <a:rPr lang="ru-RU" sz="3600" dirty="0">
                <a:latin typeface="+mj-lt"/>
                <a:ea typeface="Fira Sans Black"/>
                <a:cs typeface="Fira Sans Black"/>
                <a:sym typeface="Fira Sans Black"/>
              </a:rPr>
              <a:t>и профессиональным образованием занятого населения – 98 %.</a:t>
            </a:r>
            <a:endParaRPr sz="400" dirty="0">
              <a:latin typeface="+mj-lt"/>
            </a:endParaRPr>
          </a:p>
        </p:txBody>
      </p:sp>
      <p:sp>
        <p:nvSpPr>
          <p:cNvPr id="656" name="Google Shape;656;p35"/>
          <p:cNvSpPr/>
          <p:nvPr/>
        </p:nvSpPr>
        <p:spPr>
          <a:xfrm rot="16200000">
            <a:off x="1071114" y="4410492"/>
            <a:ext cx="33561" cy="933450"/>
          </a:xfrm>
          <a:custGeom>
            <a:avLst/>
            <a:gdLst/>
            <a:ahLst/>
            <a:cxnLst/>
            <a:rect l="l" t="t" r="r" b="b"/>
            <a:pathLst>
              <a:path w="17678" h="491694" extrusionOk="0">
                <a:moveTo>
                  <a:pt x="0" y="0"/>
                </a:moveTo>
                <a:lnTo>
                  <a:pt x="17678" y="0"/>
                </a:lnTo>
                <a:lnTo>
                  <a:pt x="17678" y="491694"/>
                </a:lnTo>
                <a:lnTo>
                  <a:pt x="0" y="491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cxnSp>
        <p:nvCxnSpPr>
          <p:cNvPr id="658" name="Google Shape;658;p35"/>
          <p:cNvCxnSpPr/>
          <p:nvPr/>
        </p:nvCxnSpPr>
        <p:spPr>
          <a:xfrm>
            <a:off x="827156" y="4863988"/>
            <a:ext cx="374484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5285C78-1A85-4377-AA0E-44F8C2067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337721" cy="23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51474"/>
      </p:ext>
    </p:extLst>
  </p:cSld>
  <p:clrMapOvr>
    <a:masterClrMapping/>
  </p:clrMapOvr>
  <p:transition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-946297" y="0"/>
            <a:ext cx="11504427" cy="3391787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8" y="0"/>
                </a:lnTo>
                <a:lnTo>
                  <a:pt x="12190628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4"/>
          <p:cNvSpPr txBox="1"/>
          <p:nvPr/>
        </p:nvSpPr>
        <p:spPr>
          <a:xfrm>
            <a:off x="377455" y="459391"/>
            <a:ext cx="8596423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Важнейший элемент системы государственной поддержки интеллектуального будущего нашей страны – специальные фонды Президента Республики Беларусь по поддержке талантливой молодежи, социальной поддержке одаренных учащихся и студентов.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5FB7F3A-2827-42A4-A727-AE62A9C1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27" y="3027364"/>
            <a:ext cx="3096899" cy="205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B1AABA-2D36-468F-B166-CD550C718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58005"/>
      </p:ext>
    </p:extLst>
  </p:cSld>
  <p:clrMapOvr>
    <a:masterClrMapping/>
  </p:clrMapOvr>
  <p:transition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3"/>
          <p:cNvGrpSpPr/>
          <p:nvPr/>
        </p:nvGrpSpPr>
        <p:grpSpPr>
          <a:xfrm>
            <a:off x="159488" y="447676"/>
            <a:ext cx="8825024" cy="2637048"/>
            <a:chOff x="0" y="0"/>
            <a:chExt cx="8190721" cy="1191231"/>
          </a:xfrm>
        </p:grpSpPr>
        <p:sp>
          <p:nvSpPr>
            <p:cNvPr id="573" name="Google Shape;573;p33"/>
            <p:cNvSpPr/>
            <p:nvPr/>
          </p:nvSpPr>
          <p:spPr>
            <a:xfrm>
              <a:off x="0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74" name="Google Shape;574;p33"/>
            <p:cNvSpPr/>
            <p:nvPr/>
          </p:nvSpPr>
          <p:spPr>
            <a:xfrm>
              <a:off x="3373243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575" name="Google Shape;575;p33"/>
          <p:cNvSpPr txBox="1"/>
          <p:nvPr/>
        </p:nvSpPr>
        <p:spPr>
          <a:xfrm>
            <a:off x="514350" y="734115"/>
            <a:ext cx="811530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3200" b="1" dirty="0">
                <a:latin typeface="+mj-lt"/>
                <a:ea typeface="Fira Sans Black"/>
                <a:cs typeface="Fira Sans Black"/>
                <a:sym typeface="Fira Sans Black"/>
              </a:rPr>
              <a:t>У белорусов честность, </a:t>
            </a:r>
          </a:p>
          <a:p>
            <a:pPr lvl="0" algn="ctr"/>
            <a:r>
              <a:rPr lang="ru-RU" sz="3200" b="1" dirty="0">
                <a:latin typeface="+mj-lt"/>
                <a:ea typeface="Fira Sans Black"/>
                <a:cs typeface="Fira Sans Black"/>
                <a:sym typeface="Fira Sans Black"/>
              </a:rPr>
              <a:t>порядочность и доброта </a:t>
            </a:r>
          </a:p>
          <a:p>
            <a:pPr lvl="0" algn="ctr"/>
            <a:r>
              <a:rPr lang="ru-RU" sz="3200" b="1" dirty="0">
                <a:latin typeface="+mj-lt"/>
                <a:ea typeface="Fira Sans Black"/>
                <a:cs typeface="Fira Sans Black"/>
                <a:sym typeface="Fira Sans Black"/>
              </a:rPr>
              <a:t>никогда не уживутся с жаждой наживы, алчностью и озлобленностью. </a:t>
            </a:r>
            <a:endParaRPr sz="600" b="1" dirty="0">
              <a:latin typeface="+mj-lt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5E80DCB-79DE-47D3-8C9D-C3743C5D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073" y="3117775"/>
            <a:ext cx="3131756" cy="203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34EED5-C480-4DE4-AB22-C66582ACD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5719"/>
      </p:ext>
    </p:extLst>
  </p:cSld>
  <p:clrMapOvr>
    <a:masterClrMapping/>
  </p:clrMapOvr>
  <p:transition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24"/>
          <p:cNvGrpSpPr/>
          <p:nvPr/>
        </p:nvGrpSpPr>
        <p:grpSpPr>
          <a:xfrm>
            <a:off x="0" y="449537"/>
            <a:ext cx="8956713" cy="3340265"/>
            <a:chOff x="0" y="0"/>
            <a:chExt cx="10017851" cy="972071"/>
          </a:xfrm>
        </p:grpSpPr>
        <p:sp>
          <p:nvSpPr>
            <p:cNvPr id="275" name="Google Shape;275;p24"/>
            <p:cNvSpPr/>
            <p:nvPr/>
          </p:nvSpPr>
          <p:spPr>
            <a:xfrm>
              <a:off x="0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6" name="Google Shape;276;p24"/>
            <p:cNvSpPr/>
            <p:nvPr/>
          </p:nvSpPr>
          <p:spPr>
            <a:xfrm rot="10800000">
              <a:off x="2658745" y="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7" name="Google Shape;277;p24"/>
            <p:cNvSpPr/>
            <p:nvPr/>
          </p:nvSpPr>
          <p:spPr>
            <a:xfrm>
              <a:off x="3433255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6" y="0"/>
                  </a:lnTo>
                  <a:lnTo>
                    <a:pt x="3725726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8" name="Google Shape;278;p24"/>
            <p:cNvSpPr/>
            <p:nvPr/>
          </p:nvSpPr>
          <p:spPr>
            <a:xfrm>
              <a:off x="6292124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80" name="Google Shape;280;p24"/>
          <p:cNvSpPr txBox="1"/>
          <p:nvPr/>
        </p:nvSpPr>
        <p:spPr>
          <a:xfrm>
            <a:off x="367115" y="1174038"/>
            <a:ext cx="8329174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400" b="1" i="1" dirty="0">
                <a:latin typeface="+mj-lt"/>
                <a:ea typeface="Fira Sans Black"/>
                <a:cs typeface="Fira Sans Black"/>
                <a:sym typeface="Fira Sans Black"/>
              </a:rPr>
              <a:t>«Школа – это храм, и в этом весь сакральный смысл образовательного процесса», «должен быть железный порядок и дисциплина как в организации образовательного процесса, так и в материальном плане… Школа закладывает фундамент будущего не просто гражданина – человека».</a:t>
            </a:r>
          </a:p>
          <a:p>
            <a:pPr lvl="0" algn="ctr"/>
            <a:endParaRPr lang="ru-RU" sz="2400" b="1" i="1" dirty="0">
              <a:latin typeface="+mj-lt"/>
              <a:ea typeface="Fira Sans Black"/>
              <a:cs typeface="Fira Sans Black"/>
              <a:sym typeface="Fira Sans Black"/>
            </a:endParaRP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Глава государства А.Г. Лукашенко </a:t>
            </a: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на состоявшихся </a:t>
            </a: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18 августа и 21 сентября 2023 г. </a:t>
            </a:r>
            <a:r>
              <a:rPr lang="ru-RU" sz="2400" b="1" dirty="0">
                <a:ea typeface="Fira Sans Black"/>
                <a:cs typeface="Fira Sans Black"/>
                <a:sym typeface="Fira Sans Black"/>
              </a:rPr>
              <a:t>совещаниях.</a:t>
            </a:r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 </a:t>
            </a:r>
            <a:endParaRPr sz="400" b="1" dirty="0"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54D895-B880-4F52-ADB7-4C3985A57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86725"/>
      </p:ext>
    </p:extLst>
  </p:cSld>
  <p:clrMapOvr>
    <a:masterClrMapping/>
  </p:clrMapOvr>
  <p:transition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24"/>
          <p:cNvGrpSpPr/>
          <p:nvPr/>
        </p:nvGrpSpPr>
        <p:grpSpPr>
          <a:xfrm>
            <a:off x="0" y="449537"/>
            <a:ext cx="8956713" cy="3340265"/>
            <a:chOff x="0" y="0"/>
            <a:chExt cx="10017851" cy="972071"/>
          </a:xfrm>
        </p:grpSpPr>
        <p:sp>
          <p:nvSpPr>
            <p:cNvPr id="275" name="Google Shape;275;p24"/>
            <p:cNvSpPr/>
            <p:nvPr/>
          </p:nvSpPr>
          <p:spPr>
            <a:xfrm>
              <a:off x="0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6" name="Google Shape;276;p24"/>
            <p:cNvSpPr/>
            <p:nvPr/>
          </p:nvSpPr>
          <p:spPr>
            <a:xfrm rot="10800000">
              <a:off x="2658745" y="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7" name="Google Shape;277;p24"/>
            <p:cNvSpPr/>
            <p:nvPr/>
          </p:nvSpPr>
          <p:spPr>
            <a:xfrm>
              <a:off x="3433255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6" y="0"/>
                  </a:lnTo>
                  <a:lnTo>
                    <a:pt x="3725726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8" name="Google Shape;278;p24"/>
            <p:cNvSpPr/>
            <p:nvPr/>
          </p:nvSpPr>
          <p:spPr>
            <a:xfrm>
              <a:off x="6292124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80" name="Google Shape;280;p24"/>
          <p:cNvSpPr txBox="1"/>
          <p:nvPr/>
        </p:nvSpPr>
        <p:spPr>
          <a:xfrm>
            <a:off x="367115" y="1074885"/>
            <a:ext cx="8329174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400" b="1" i="1" dirty="0">
                <a:latin typeface="+mj-lt"/>
                <a:ea typeface="Fira Sans Black"/>
                <a:cs typeface="Fira Sans Black"/>
                <a:sym typeface="Fira Sans Black"/>
              </a:rPr>
              <a:t>«Защита законных прав и интересов наших людей – это главное. Мы мало внимания обращаем </a:t>
            </a:r>
          </a:p>
          <a:p>
            <a:pPr lvl="0" algn="ctr"/>
            <a:r>
              <a:rPr lang="ru-RU" sz="2400" b="1" i="1" dirty="0">
                <a:latin typeface="+mj-lt"/>
                <a:ea typeface="Fira Sans Black"/>
                <a:cs typeface="Fira Sans Black"/>
                <a:sym typeface="Fira Sans Black"/>
              </a:rPr>
              <a:t>в последнее время на эту проблему… Пусть </a:t>
            </a:r>
          </a:p>
          <a:p>
            <a:pPr lvl="0" algn="ctr"/>
            <a:r>
              <a:rPr lang="ru-RU" sz="2400" b="1" i="1" dirty="0">
                <a:latin typeface="+mj-lt"/>
                <a:ea typeface="Fira Sans Black"/>
                <a:cs typeface="Fira Sans Black"/>
                <a:sym typeface="Fira Sans Black"/>
              </a:rPr>
              <a:t>это по сравнению с другими государствами, </a:t>
            </a:r>
          </a:p>
          <a:p>
            <a:pPr lvl="0" algn="ctr"/>
            <a:r>
              <a:rPr lang="ru-RU" sz="2400" b="1" i="1" dirty="0">
                <a:latin typeface="+mj-lt"/>
                <a:ea typeface="Fira Sans Black"/>
                <a:cs typeface="Fira Sans Black"/>
                <a:sym typeface="Fira Sans Black"/>
              </a:rPr>
              <a:t>даже самыми демократичными в мире, капля в море. Но, тем не менее, об этом нельзя забывать».</a:t>
            </a:r>
          </a:p>
          <a:p>
            <a:pPr lvl="0" algn="ctr"/>
            <a:endParaRPr lang="ru-RU" sz="2400" b="1" i="1" dirty="0">
              <a:latin typeface="+mj-lt"/>
              <a:ea typeface="Fira Sans Black"/>
              <a:cs typeface="Fira Sans Black"/>
              <a:sym typeface="Fira Sans Black"/>
            </a:endParaRP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Глава государства А.Г. Лукашенко </a:t>
            </a: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на совещании об общественно-политической обстановке и состоянии преступности в стране </a:t>
            </a: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24 января 2023 г. </a:t>
            </a:r>
            <a:endParaRPr sz="400" b="1" dirty="0"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DF0FD0-2D8C-45CB-8F6F-58C4E5E12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04125"/>
      </p:ext>
    </p:extLst>
  </p:cSld>
  <p:clrMapOvr>
    <a:masterClrMapping/>
  </p:clrMapOvr>
  <p:transition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64225368-AB78-4A8D-B8E6-C1F1DC53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7" y="0"/>
            <a:ext cx="3357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1" name="Google Shape;641;p35"/>
          <p:cNvGrpSpPr/>
          <p:nvPr/>
        </p:nvGrpSpPr>
        <p:grpSpPr>
          <a:xfrm>
            <a:off x="1917296" y="-188275"/>
            <a:ext cx="4776008" cy="5331775"/>
            <a:chOff x="0" y="0"/>
            <a:chExt cx="12736021" cy="14218067"/>
          </a:xfrm>
        </p:grpSpPr>
        <p:sp>
          <p:nvSpPr>
            <p:cNvPr id="650" name="Google Shape;650;p3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2" name="Google Shape;642;p3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3" name="Google Shape;643;p3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4" name="Google Shape;644;p3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5" name="Google Shape;645;p3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6" name="Google Shape;646;p3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7" name="Google Shape;647;p3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8" name="Google Shape;648;p3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9" name="Google Shape;649;p3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1" name="Google Shape;651;p3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52" name="Google Shape;652;p35"/>
          <p:cNvSpPr txBox="1"/>
          <p:nvPr/>
        </p:nvSpPr>
        <p:spPr>
          <a:xfrm>
            <a:off x="258492" y="195338"/>
            <a:ext cx="5045231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3200" b="1" dirty="0">
                <a:latin typeface="+mn-lt"/>
                <a:ea typeface="Fira Sans Black"/>
                <a:cs typeface="Fira Sans Black"/>
                <a:sym typeface="Fira Sans Black"/>
              </a:rPr>
              <a:t>По итогам первого полугодия 2023 г. оперативная обстановка в подростковой среде характеризуется поступательным снижением числа совершенных преступлений.</a:t>
            </a:r>
            <a:endParaRPr sz="300" b="1" dirty="0">
              <a:latin typeface="+mn-lt"/>
            </a:endParaRPr>
          </a:p>
        </p:txBody>
      </p:sp>
      <p:sp>
        <p:nvSpPr>
          <p:cNvPr id="656" name="Google Shape;656;p35"/>
          <p:cNvSpPr/>
          <p:nvPr/>
        </p:nvSpPr>
        <p:spPr>
          <a:xfrm rot="16200000">
            <a:off x="1071114" y="4410492"/>
            <a:ext cx="33561" cy="933450"/>
          </a:xfrm>
          <a:custGeom>
            <a:avLst/>
            <a:gdLst/>
            <a:ahLst/>
            <a:cxnLst/>
            <a:rect l="l" t="t" r="r" b="b"/>
            <a:pathLst>
              <a:path w="17678" h="491694" extrusionOk="0">
                <a:moveTo>
                  <a:pt x="0" y="0"/>
                </a:moveTo>
                <a:lnTo>
                  <a:pt x="17678" y="0"/>
                </a:lnTo>
                <a:lnTo>
                  <a:pt x="17678" y="491694"/>
                </a:lnTo>
                <a:lnTo>
                  <a:pt x="0" y="491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cxnSp>
        <p:nvCxnSpPr>
          <p:cNvPr id="658" name="Google Shape;658;p35"/>
          <p:cNvCxnSpPr/>
          <p:nvPr/>
        </p:nvCxnSpPr>
        <p:spPr>
          <a:xfrm>
            <a:off x="827156" y="4863988"/>
            <a:ext cx="374484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3131909-1E50-406E-888E-74724A7BD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2"/>
            <a:ext cx="304161" cy="2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72503"/>
      </p:ext>
    </p:extLst>
  </p:cSld>
  <p:clrMapOvr>
    <a:masterClrMapping/>
  </p:clrMapOvr>
  <p:transition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B28579-8FA5-46E0-935A-D539A952C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045" y="0"/>
            <a:ext cx="3425955" cy="5143500"/>
          </a:xfrm>
          <a:prstGeom prst="rect">
            <a:avLst/>
          </a:prstGeom>
        </p:spPr>
      </p:pic>
      <p:grpSp>
        <p:nvGrpSpPr>
          <p:cNvPr id="641" name="Google Shape;641;p35"/>
          <p:cNvGrpSpPr/>
          <p:nvPr/>
        </p:nvGrpSpPr>
        <p:grpSpPr>
          <a:xfrm>
            <a:off x="1917296" y="-188275"/>
            <a:ext cx="4776008" cy="5331775"/>
            <a:chOff x="0" y="0"/>
            <a:chExt cx="12736021" cy="14218067"/>
          </a:xfrm>
        </p:grpSpPr>
        <p:sp>
          <p:nvSpPr>
            <p:cNvPr id="650" name="Google Shape;650;p3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2" name="Google Shape;642;p3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3" name="Google Shape;643;p3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4" name="Google Shape;644;p3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5" name="Google Shape;645;p3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6" name="Google Shape;646;p3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7" name="Google Shape;647;p3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8" name="Google Shape;648;p3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9" name="Google Shape;649;p3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1" name="Google Shape;651;p3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52" name="Google Shape;652;p35"/>
          <p:cNvSpPr txBox="1"/>
          <p:nvPr/>
        </p:nvSpPr>
        <p:spPr>
          <a:xfrm>
            <a:off x="258492" y="259136"/>
            <a:ext cx="5045231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800" b="1" dirty="0">
                <a:latin typeface="+mn-lt"/>
                <a:ea typeface="Fira Sans Black"/>
                <a:cs typeface="Fira Sans Black"/>
                <a:sym typeface="Fira Sans Black"/>
              </a:rPr>
              <a:t>Особой угрозой социальной, политической, демографической, экономической, внутренней безопасности любого современного государства являются наркомания </a:t>
            </a:r>
          </a:p>
          <a:p>
            <a:pPr lvl="0"/>
            <a:r>
              <a:rPr lang="ru-RU" sz="2800" b="1" dirty="0">
                <a:latin typeface="+mn-lt"/>
                <a:ea typeface="Fira Sans Black"/>
                <a:cs typeface="Fira Sans Black"/>
                <a:sym typeface="Fira Sans Black"/>
              </a:rPr>
              <a:t>и незаконный оборот наркотиков.</a:t>
            </a:r>
            <a:endParaRPr sz="200" b="1" dirty="0">
              <a:latin typeface="+mn-lt"/>
            </a:endParaRPr>
          </a:p>
        </p:txBody>
      </p:sp>
      <p:sp>
        <p:nvSpPr>
          <p:cNvPr id="656" name="Google Shape;656;p35"/>
          <p:cNvSpPr/>
          <p:nvPr/>
        </p:nvSpPr>
        <p:spPr>
          <a:xfrm rot="16200000">
            <a:off x="1071114" y="4410492"/>
            <a:ext cx="33561" cy="933450"/>
          </a:xfrm>
          <a:custGeom>
            <a:avLst/>
            <a:gdLst/>
            <a:ahLst/>
            <a:cxnLst/>
            <a:rect l="l" t="t" r="r" b="b"/>
            <a:pathLst>
              <a:path w="17678" h="491694" extrusionOk="0">
                <a:moveTo>
                  <a:pt x="0" y="0"/>
                </a:moveTo>
                <a:lnTo>
                  <a:pt x="17678" y="0"/>
                </a:lnTo>
                <a:lnTo>
                  <a:pt x="17678" y="491694"/>
                </a:lnTo>
                <a:lnTo>
                  <a:pt x="0" y="491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cxnSp>
        <p:nvCxnSpPr>
          <p:cNvPr id="658" name="Google Shape;658;p35"/>
          <p:cNvCxnSpPr/>
          <p:nvPr/>
        </p:nvCxnSpPr>
        <p:spPr>
          <a:xfrm>
            <a:off x="827156" y="4863988"/>
            <a:ext cx="374484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403190-CCB2-4ABE-90AE-8F5125CAF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394889" cy="27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1447"/>
      </p:ext>
    </p:extLst>
  </p:cSld>
  <p:clrMapOvr>
    <a:masterClrMapping/>
  </p:clrMapOvr>
  <p:transition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E9AD09-3E5E-48CC-879F-0AD3FD52C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3" r="32137"/>
          <a:stretch/>
        </p:blipFill>
        <p:spPr>
          <a:xfrm flipH="1">
            <a:off x="5361098" y="0"/>
            <a:ext cx="3782902" cy="5143500"/>
          </a:xfrm>
          <a:prstGeom prst="rect">
            <a:avLst/>
          </a:prstGeom>
        </p:spPr>
      </p:pic>
      <p:grpSp>
        <p:nvGrpSpPr>
          <p:cNvPr id="641" name="Google Shape;641;p35"/>
          <p:cNvGrpSpPr/>
          <p:nvPr/>
        </p:nvGrpSpPr>
        <p:grpSpPr>
          <a:xfrm>
            <a:off x="1917296" y="-188275"/>
            <a:ext cx="4776008" cy="5331775"/>
            <a:chOff x="0" y="0"/>
            <a:chExt cx="12736021" cy="14218067"/>
          </a:xfrm>
        </p:grpSpPr>
        <p:sp>
          <p:nvSpPr>
            <p:cNvPr id="650" name="Google Shape;650;p3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2" name="Google Shape;642;p3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3" name="Google Shape;643;p3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4" name="Google Shape;644;p3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5" name="Google Shape;645;p3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6" name="Google Shape;646;p3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7" name="Google Shape;647;p3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8" name="Google Shape;648;p3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9" name="Google Shape;649;p3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1" name="Google Shape;651;p3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52" name="Google Shape;652;p35"/>
          <p:cNvSpPr txBox="1"/>
          <p:nvPr/>
        </p:nvSpPr>
        <p:spPr>
          <a:xfrm>
            <a:off x="258492" y="57115"/>
            <a:ext cx="5175327" cy="473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800" b="1" dirty="0">
                <a:latin typeface="+mn-lt"/>
                <a:ea typeface="Fira Sans Black"/>
                <a:cs typeface="Fira Sans Black"/>
                <a:sym typeface="Fira Sans Black"/>
              </a:rPr>
              <a:t>Органами внутренних дел совместно </a:t>
            </a:r>
          </a:p>
          <a:p>
            <a:pPr lvl="0"/>
            <a:r>
              <a:rPr lang="ru-RU" sz="2800" b="1" dirty="0">
                <a:latin typeface="+mn-lt"/>
                <a:ea typeface="Fira Sans Black"/>
                <a:cs typeface="Fira Sans Black"/>
                <a:sym typeface="Fira Sans Black"/>
              </a:rPr>
              <a:t>с заинтересованными проводится работа </a:t>
            </a:r>
          </a:p>
          <a:p>
            <a:pPr lvl="0"/>
            <a:r>
              <a:rPr lang="ru-RU" sz="2800" b="1" dirty="0">
                <a:latin typeface="+mn-lt"/>
                <a:ea typeface="Fira Sans Black"/>
                <a:cs typeface="Fira Sans Black"/>
                <a:sym typeface="Fira Sans Black"/>
              </a:rPr>
              <a:t>по вовлечению лиц, страдающих алкоголизмом, наркоманией, токсикоманией </a:t>
            </a:r>
          </a:p>
          <a:p>
            <a:pPr lvl="0"/>
            <a:r>
              <a:rPr lang="ru-RU" sz="2800" b="1" dirty="0">
                <a:latin typeface="+mn-lt"/>
                <a:ea typeface="Fira Sans Black"/>
                <a:cs typeface="Fira Sans Black"/>
                <a:sym typeface="Fira Sans Black"/>
              </a:rPr>
              <a:t>и зависимостью от других психоактивных веществ, </a:t>
            </a:r>
          </a:p>
          <a:p>
            <a:pPr lvl="0"/>
            <a:r>
              <a:rPr lang="ru-RU" sz="2800" b="1" dirty="0">
                <a:latin typeface="+mn-lt"/>
                <a:ea typeface="Fira Sans Black"/>
                <a:cs typeface="Fira Sans Black"/>
                <a:sym typeface="Fira Sans Black"/>
              </a:rPr>
              <a:t>в общественную жизнь.</a:t>
            </a:r>
            <a:endParaRPr sz="200" b="1" dirty="0">
              <a:latin typeface="+mn-lt"/>
            </a:endParaRPr>
          </a:p>
        </p:txBody>
      </p:sp>
      <p:sp>
        <p:nvSpPr>
          <p:cNvPr id="656" name="Google Shape;656;p35"/>
          <p:cNvSpPr/>
          <p:nvPr/>
        </p:nvSpPr>
        <p:spPr>
          <a:xfrm rot="16200000">
            <a:off x="1071114" y="4410492"/>
            <a:ext cx="33561" cy="933450"/>
          </a:xfrm>
          <a:custGeom>
            <a:avLst/>
            <a:gdLst/>
            <a:ahLst/>
            <a:cxnLst/>
            <a:rect l="l" t="t" r="r" b="b"/>
            <a:pathLst>
              <a:path w="17678" h="491694" extrusionOk="0">
                <a:moveTo>
                  <a:pt x="0" y="0"/>
                </a:moveTo>
                <a:lnTo>
                  <a:pt x="17678" y="0"/>
                </a:lnTo>
                <a:lnTo>
                  <a:pt x="17678" y="491694"/>
                </a:lnTo>
                <a:lnTo>
                  <a:pt x="0" y="491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cxnSp>
        <p:nvCxnSpPr>
          <p:cNvPr id="658" name="Google Shape;658;p35"/>
          <p:cNvCxnSpPr/>
          <p:nvPr/>
        </p:nvCxnSpPr>
        <p:spPr>
          <a:xfrm>
            <a:off x="827156" y="4863988"/>
            <a:ext cx="374484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036769767"/>
      </p:ext>
    </p:extLst>
  </p:cSld>
  <p:clrMapOvr>
    <a:masterClrMapping/>
  </p:clrMapOvr>
  <p:transition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24"/>
          <p:cNvGrpSpPr/>
          <p:nvPr/>
        </p:nvGrpSpPr>
        <p:grpSpPr>
          <a:xfrm>
            <a:off x="0" y="449537"/>
            <a:ext cx="8956713" cy="2623271"/>
            <a:chOff x="0" y="0"/>
            <a:chExt cx="10017851" cy="972071"/>
          </a:xfrm>
        </p:grpSpPr>
        <p:sp>
          <p:nvSpPr>
            <p:cNvPr id="275" name="Google Shape;275;p24"/>
            <p:cNvSpPr/>
            <p:nvPr/>
          </p:nvSpPr>
          <p:spPr>
            <a:xfrm>
              <a:off x="0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6" name="Google Shape;276;p24"/>
            <p:cNvSpPr/>
            <p:nvPr/>
          </p:nvSpPr>
          <p:spPr>
            <a:xfrm rot="10800000">
              <a:off x="2658745" y="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7" name="Google Shape;277;p24"/>
            <p:cNvSpPr/>
            <p:nvPr/>
          </p:nvSpPr>
          <p:spPr>
            <a:xfrm>
              <a:off x="3433255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6" y="0"/>
                  </a:lnTo>
                  <a:lnTo>
                    <a:pt x="3725726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8" name="Google Shape;278;p24"/>
            <p:cNvSpPr/>
            <p:nvPr/>
          </p:nvSpPr>
          <p:spPr>
            <a:xfrm>
              <a:off x="6292124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80" name="Google Shape;280;p24"/>
          <p:cNvSpPr txBox="1"/>
          <p:nvPr/>
        </p:nvSpPr>
        <p:spPr>
          <a:xfrm>
            <a:off x="367115" y="1074885"/>
            <a:ext cx="8329174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400" b="1" i="1" dirty="0">
                <a:latin typeface="+mj-lt"/>
                <a:ea typeface="Fira Sans Black"/>
                <a:cs typeface="Fira Sans Black"/>
                <a:sym typeface="Fira Sans Black"/>
              </a:rPr>
              <a:t>«Самый эффективный барьер на пути распространения наркотиков – это их тотальное непринятие обществом. Не будет спроса, не будет и предложений. Нам этого нужно добиваться».</a:t>
            </a:r>
          </a:p>
          <a:p>
            <a:pPr lvl="0" algn="ctr"/>
            <a:endParaRPr lang="ru-RU" sz="2400" b="1" i="1" dirty="0">
              <a:latin typeface="+mj-lt"/>
              <a:ea typeface="Fira Sans Black"/>
              <a:cs typeface="Fira Sans Black"/>
              <a:sym typeface="Fira Sans Black"/>
            </a:endParaRP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Глава государства А.Г. Лукашенко </a:t>
            </a: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29 октября 2019 г. </a:t>
            </a: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на состоявшемся на совещании по вопросам противодействия распространению наркотиков </a:t>
            </a: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и профилактике наркомании.</a:t>
            </a:r>
            <a:endParaRPr sz="400" b="1" dirty="0"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38E762-AD66-433A-8642-5687DDBB2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01863"/>
      </p:ext>
    </p:extLst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ECED41-EFC3-4714-9A7A-498F4A8C8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31785" y="2993"/>
            <a:ext cx="3811418" cy="5143500"/>
          </a:xfrm>
          <a:prstGeom prst="rect">
            <a:avLst/>
          </a:prstGeom>
        </p:spPr>
      </p:pic>
      <p:grpSp>
        <p:nvGrpSpPr>
          <p:cNvPr id="368" name="Google Shape;368;p26"/>
          <p:cNvGrpSpPr/>
          <p:nvPr/>
        </p:nvGrpSpPr>
        <p:grpSpPr>
          <a:xfrm>
            <a:off x="2036691" y="-188275"/>
            <a:ext cx="4776008" cy="5331775"/>
            <a:chOff x="0" y="0"/>
            <a:chExt cx="12736021" cy="14218067"/>
          </a:xfrm>
        </p:grpSpPr>
        <p:sp>
          <p:nvSpPr>
            <p:cNvPr id="369" name="Google Shape;369;p26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70" name="Google Shape;370;p26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71" name="Google Shape;371;p26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72" name="Google Shape;372;p26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73" name="Google Shape;373;p26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74" name="Google Shape;374;p26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75" name="Google Shape;375;p26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76" name="Google Shape;376;p26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77" name="Google Shape;377;p26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78" name="Google Shape;378;p26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380" name="Google Shape;380;p26"/>
          <p:cNvSpPr txBox="1"/>
          <p:nvPr/>
        </p:nvSpPr>
        <p:spPr>
          <a:xfrm>
            <a:off x="323140" y="638983"/>
            <a:ext cx="5482659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Fira Sans Black"/>
                <a:cs typeface="Fira Sans Black"/>
                <a:sym typeface="Fira Sans Black"/>
              </a:rPr>
              <a:t>Негативный демографический тренд – уменьшение количества детей в семье.</a:t>
            </a:r>
            <a:endParaRPr sz="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386" name="Google Shape;386;p26"/>
          <p:cNvCxnSpPr/>
          <p:nvPr/>
        </p:nvCxnSpPr>
        <p:spPr>
          <a:xfrm>
            <a:off x="760582" y="2887164"/>
            <a:ext cx="3811418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0B169C1-D5F1-4636-A326-D39198DF7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486" y="3033594"/>
            <a:ext cx="1981992" cy="198199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1FB895-FE87-4829-A666-26303C5CB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3"/>
          <p:cNvGrpSpPr/>
          <p:nvPr/>
        </p:nvGrpSpPr>
        <p:grpSpPr>
          <a:xfrm>
            <a:off x="0" y="447676"/>
            <a:ext cx="9229060" cy="2637048"/>
            <a:chOff x="0" y="0"/>
            <a:chExt cx="8190721" cy="1191231"/>
          </a:xfrm>
        </p:grpSpPr>
        <p:sp>
          <p:nvSpPr>
            <p:cNvPr id="573" name="Google Shape;573;p33"/>
            <p:cNvSpPr/>
            <p:nvPr/>
          </p:nvSpPr>
          <p:spPr>
            <a:xfrm>
              <a:off x="0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74" name="Google Shape;574;p33"/>
            <p:cNvSpPr/>
            <p:nvPr/>
          </p:nvSpPr>
          <p:spPr>
            <a:xfrm>
              <a:off x="3373243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575" name="Google Shape;575;p33"/>
          <p:cNvSpPr txBox="1"/>
          <p:nvPr/>
        </p:nvSpPr>
        <p:spPr>
          <a:xfrm>
            <a:off x="227271" y="601980"/>
            <a:ext cx="8916729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3200" b="1" dirty="0">
                <a:latin typeface="+mj-lt"/>
                <a:ea typeface="Fira Sans Black"/>
                <a:cs typeface="Fira Sans Black"/>
                <a:sym typeface="Fira Sans Black"/>
              </a:rPr>
              <a:t>Одним из основных </a:t>
            </a:r>
          </a:p>
          <a:p>
            <a:pPr lvl="0" algn="ctr"/>
            <a:r>
              <a:rPr lang="ru-RU" sz="3200" b="1" dirty="0">
                <a:latin typeface="+mj-lt"/>
                <a:ea typeface="Fira Sans Black"/>
                <a:cs typeface="Fira Sans Black"/>
                <a:sym typeface="Fira Sans Black"/>
              </a:rPr>
              <a:t>национальных интересов </a:t>
            </a:r>
          </a:p>
          <a:p>
            <a:pPr lvl="0" algn="ctr"/>
            <a:r>
              <a:rPr lang="ru-RU" sz="3200" b="1" dirty="0">
                <a:latin typeface="+mj-lt"/>
                <a:ea typeface="Fira Sans Black"/>
                <a:cs typeface="Fira Sans Black"/>
                <a:sym typeface="Fira Sans Black"/>
              </a:rPr>
              <a:t>в социальной сфере </a:t>
            </a:r>
          </a:p>
          <a:p>
            <a:pPr lvl="0" algn="ctr"/>
            <a:r>
              <a:rPr lang="ru-RU" sz="3200" b="1" dirty="0">
                <a:latin typeface="+mj-lt"/>
                <a:ea typeface="Fira Sans Black"/>
                <a:cs typeface="Fira Sans Black"/>
                <a:sym typeface="Fira Sans Black"/>
              </a:rPr>
              <a:t>является минимизация уровня коррупции.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652A7659-C8B7-47A0-88EC-5306CB2F8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70" y="2726054"/>
            <a:ext cx="4199860" cy="236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EC9E56-9003-4A0E-8D27-842F4A2CB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30837"/>
      </p:ext>
    </p:extLst>
  </p:cSld>
  <p:clrMapOvr>
    <a:masterClrMapping/>
  </p:clrMapOvr>
  <p:transition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925D39-3CD0-4EAF-A404-7360E0A93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67638" y="767327"/>
            <a:ext cx="5143689" cy="3609036"/>
          </a:xfrm>
          <a:prstGeom prst="rect">
            <a:avLst/>
          </a:prstGeom>
        </p:spPr>
      </p:pic>
      <p:grpSp>
        <p:nvGrpSpPr>
          <p:cNvPr id="641" name="Google Shape;641;p35"/>
          <p:cNvGrpSpPr/>
          <p:nvPr/>
        </p:nvGrpSpPr>
        <p:grpSpPr>
          <a:xfrm>
            <a:off x="1917296" y="-188275"/>
            <a:ext cx="4776008" cy="5331775"/>
            <a:chOff x="0" y="0"/>
            <a:chExt cx="12736021" cy="14218067"/>
          </a:xfrm>
        </p:grpSpPr>
        <p:sp>
          <p:nvSpPr>
            <p:cNvPr id="650" name="Google Shape;650;p3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2" name="Google Shape;642;p3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3" name="Google Shape;643;p3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4" name="Google Shape;644;p3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5" name="Google Shape;645;p3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6" name="Google Shape;646;p3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7" name="Google Shape;647;p3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8" name="Google Shape;648;p3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9" name="Google Shape;649;p3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1" name="Google Shape;651;p3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52" name="Google Shape;652;p35"/>
          <p:cNvSpPr txBox="1"/>
          <p:nvPr/>
        </p:nvSpPr>
        <p:spPr>
          <a:xfrm>
            <a:off x="258492" y="57115"/>
            <a:ext cx="5175327" cy="473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800" b="1" dirty="0">
                <a:latin typeface="+mn-lt"/>
                <a:ea typeface="Fira Sans Black"/>
                <a:cs typeface="Fira Sans Black"/>
                <a:sym typeface="Fira Sans Black"/>
              </a:rPr>
              <a:t>На протяжении последних лет в Республике Беларусь (как и во всем мире) наблюдался рост количества регистрируемых преступлений, совершаемых </a:t>
            </a:r>
          </a:p>
          <a:p>
            <a:pPr lvl="0"/>
            <a:r>
              <a:rPr lang="ru-RU" sz="2800" b="1" dirty="0">
                <a:latin typeface="+mn-lt"/>
                <a:ea typeface="Fira Sans Black"/>
                <a:cs typeface="Fira Sans Black"/>
                <a:sym typeface="Fira Sans Black"/>
              </a:rPr>
              <a:t>с использованием информационно-коммуникационных технологий.</a:t>
            </a:r>
            <a:endParaRPr sz="200" b="1" dirty="0">
              <a:latin typeface="+mn-lt"/>
            </a:endParaRPr>
          </a:p>
        </p:txBody>
      </p:sp>
      <p:sp>
        <p:nvSpPr>
          <p:cNvPr id="656" name="Google Shape;656;p35"/>
          <p:cNvSpPr/>
          <p:nvPr/>
        </p:nvSpPr>
        <p:spPr>
          <a:xfrm rot="16200000">
            <a:off x="1071114" y="4410492"/>
            <a:ext cx="33561" cy="933450"/>
          </a:xfrm>
          <a:custGeom>
            <a:avLst/>
            <a:gdLst/>
            <a:ahLst/>
            <a:cxnLst/>
            <a:rect l="l" t="t" r="r" b="b"/>
            <a:pathLst>
              <a:path w="17678" h="491694" extrusionOk="0">
                <a:moveTo>
                  <a:pt x="0" y="0"/>
                </a:moveTo>
                <a:lnTo>
                  <a:pt x="17678" y="0"/>
                </a:lnTo>
                <a:lnTo>
                  <a:pt x="17678" y="491694"/>
                </a:lnTo>
                <a:lnTo>
                  <a:pt x="0" y="491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cxnSp>
        <p:nvCxnSpPr>
          <p:cNvPr id="658" name="Google Shape;658;p35"/>
          <p:cNvCxnSpPr/>
          <p:nvPr/>
        </p:nvCxnSpPr>
        <p:spPr>
          <a:xfrm>
            <a:off x="827156" y="4863988"/>
            <a:ext cx="374484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95670476"/>
      </p:ext>
    </p:extLst>
  </p:cSld>
  <p:clrMapOvr>
    <a:masterClrMapping/>
  </p:clrMapOvr>
  <p:transition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5"/>
          <p:cNvGrpSpPr/>
          <p:nvPr/>
        </p:nvGrpSpPr>
        <p:grpSpPr>
          <a:xfrm>
            <a:off x="1917296" y="-188275"/>
            <a:ext cx="4776008" cy="5331775"/>
            <a:chOff x="0" y="0"/>
            <a:chExt cx="12736021" cy="14218067"/>
          </a:xfrm>
        </p:grpSpPr>
        <p:sp>
          <p:nvSpPr>
            <p:cNvPr id="650" name="Google Shape;650;p35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2" name="Google Shape;642;p35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3" name="Google Shape;643;p35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4" name="Google Shape;644;p35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5" name="Google Shape;645;p35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6" name="Google Shape;646;p35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7" name="Google Shape;647;p35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8" name="Google Shape;648;p35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49" name="Google Shape;649;p35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51" name="Google Shape;651;p35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652" name="Google Shape;652;p35"/>
          <p:cNvSpPr txBox="1"/>
          <p:nvPr/>
        </p:nvSpPr>
        <p:spPr>
          <a:xfrm>
            <a:off x="254643" y="208561"/>
            <a:ext cx="5175327" cy="4308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800" b="1" dirty="0">
                <a:latin typeface="+mn-lt"/>
                <a:ea typeface="Fira Sans Black"/>
                <a:cs typeface="Fira Sans Black"/>
                <a:sym typeface="Fira Sans Black"/>
              </a:rPr>
              <a:t>Оперативная обстановка, складывающая </a:t>
            </a:r>
          </a:p>
          <a:p>
            <a:pPr lvl="0"/>
            <a:r>
              <a:rPr lang="ru-RU" sz="2800" b="1" dirty="0">
                <a:latin typeface="+mn-lt"/>
                <a:ea typeface="Fira Sans Black"/>
                <a:cs typeface="Fira Sans Black"/>
                <a:sym typeface="Fira Sans Black"/>
              </a:rPr>
              <a:t>в Республике Беларусь, остается стабильной, </a:t>
            </a:r>
          </a:p>
          <a:p>
            <a:pPr lvl="0"/>
            <a:r>
              <a:rPr lang="ru-RU" sz="2800" b="1" dirty="0">
                <a:latin typeface="+mn-lt"/>
                <a:ea typeface="Fira Sans Black"/>
                <a:cs typeface="Fira Sans Black"/>
                <a:sym typeface="Fira Sans Black"/>
              </a:rPr>
              <a:t>а применяемая стратегия выявления криминогенных рисков и угроз общественной безопасности соответствует современным реалиям.</a:t>
            </a:r>
            <a:endParaRPr sz="200" b="1" dirty="0">
              <a:latin typeface="+mn-lt"/>
            </a:endParaRPr>
          </a:p>
        </p:txBody>
      </p:sp>
      <p:sp>
        <p:nvSpPr>
          <p:cNvPr id="656" name="Google Shape;656;p35"/>
          <p:cNvSpPr/>
          <p:nvPr/>
        </p:nvSpPr>
        <p:spPr>
          <a:xfrm rot="16200000">
            <a:off x="1071114" y="4410492"/>
            <a:ext cx="33561" cy="933450"/>
          </a:xfrm>
          <a:custGeom>
            <a:avLst/>
            <a:gdLst/>
            <a:ahLst/>
            <a:cxnLst/>
            <a:rect l="l" t="t" r="r" b="b"/>
            <a:pathLst>
              <a:path w="17678" h="491694" extrusionOk="0">
                <a:moveTo>
                  <a:pt x="0" y="0"/>
                </a:moveTo>
                <a:lnTo>
                  <a:pt x="17678" y="0"/>
                </a:lnTo>
                <a:lnTo>
                  <a:pt x="17678" y="491694"/>
                </a:lnTo>
                <a:lnTo>
                  <a:pt x="0" y="491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cxnSp>
        <p:nvCxnSpPr>
          <p:cNvPr id="658" name="Google Shape;658;p35"/>
          <p:cNvCxnSpPr/>
          <p:nvPr/>
        </p:nvCxnSpPr>
        <p:spPr>
          <a:xfrm>
            <a:off x="827156" y="4863988"/>
            <a:ext cx="374484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8434" name="Picture 2">
            <a:extLst>
              <a:ext uri="{FF2B5EF4-FFF2-40B4-BE49-F238E27FC236}">
                <a16:creationId xmlns:a16="http://schemas.microsoft.com/office/drawing/2014/main" id="{29EF5E9A-292B-4363-8CF8-238F662C5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3" r="21922"/>
          <a:stretch/>
        </p:blipFill>
        <p:spPr bwMode="auto">
          <a:xfrm>
            <a:off x="5504208" y="0"/>
            <a:ext cx="363979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659685"/>
      </p:ext>
    </p:extLst>
  </p:cSld>
  <p:clrMapOvr>
    <a:masterClrMapping/>
  </p:clrMapOvr>
  <p:transition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24"/>
          <p:cNvGrpSpPr/>
          <p:nvPr/>
        </p:nvGrpSpPr>
        <p:grpSpPr>
          <a:xfrm>
            <a:off x="0" y="449537"/>
            <a:ext cx="8956713" cy="2485049"/>
            <a:chOff x="0" y="0"/>
            <a:chExt cx="10017851" cy="972071"/>
          </a:xfrm>
        </p:grpSpPr>
        <p:sp>
          <p:nvSpPr>
            <p:cNvPr id="275" name="Google Shape;275;p24"/>
            <p:cNvSpPr/>
            <p:nvPr/>
          </p:nvSpPr>
          <p:spPr>
            <a:xfrm>
              <a:off x="0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6" name="Google Shape;276;p24"/>
            <p:cNvSpPr/>
            <p:nvPr/>
          </p:nvSpPr>
          <p:spPr>
            <a:xfrm rot="10800000">
              <a:off x="2658745" y="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7" name="Google Shape;277;p24"/>
            <p:cNvSpPr/>
            <p:nvPr/>
          </p:nvSpPr>
          <p:spPr>
            <a:xfrm>
              <a:off x="3433255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6" y="0"/>
                  </a:lnTo>
                  <a:lnTo>
                    <a:pt x="3725726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8" name="Google Shape;278;p24"/>
            <p:cNvSpPr/>
            <p:nvPr/>
          </p:nvSpPr>
          <p:spPr>
            <a:xfrm>
              <a:off x="6292124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80" name="Google Shape;280;p24"/>
          <p:cNvSpPr txBox="1"/>
          <p:nvPr/>
        </p:nvSpPr>
        <p:spPr>
          <a:xfrm>
            <a:off x="367115" y="1074885"/>
            <a:ext cx="8329174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400" b="1" i="1" dirty="0">
                <a:latin typeface="+mj-lt"/>
                <a:ea typeface="Fira Sans Black"/>
                <a:cs typeface="Fira Sans Black"/>
                <a:sym typeface="Fira Sans Black"/>
              </a:rPr>
              <a:t>«Беларусь является примером отсутствия пропасти между богатыми и бедными, примером социальной защищенности всех граждан, примером здорового общества и традиционных ценностей».</a:t>
            </a:r>
          </a:p>
          <a:p>
            <a:pPr lvl="0" algn="ctr"/>
            <a:endParaRPr lang="ru-RU" sz="2400" b="1" i="1" dirty="0">
              <a:latin typeface="+mj-lt"/>
              <a:ea typeface="Fira Sans Black"/>
              <a:cs typeface="Fira Sans Black"/>
              <a:sym typeface="Fira Sans Black"/>
            </a:endParaRP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Глава государства А.Г. Лукашенко </a:t>
            </a: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30 июня 2023 г. </a:t>
            </a: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на торжественном собрании в честь </a:t>
            </a:r>
          </a:p>
          <a:p>
            <a:pPr lvl="0" algn="r"/>
            <a:r>
              <a:rPr lang="ru-RU" sz="2400" b="1" dirty="0">
                <a:latin typeface="+mj-lt"/>
                <a:ea typeface="Fira Sans Black"/>
                <a:cs typeface="Fira Sans Black"/>
                <a:sym typeface="Fira Sans Black"/>
              </a:rPr>
              <a:t>Дня Независимости. </a:t>
            </a:r>
            <a:endParaRPr sz="400" b="1" dirty="0"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448316-4419-41DE-8E8C-0898ABA1F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67797"/>
      </p:ext>
    </p:extLst>
  </p:cSld>
  <p:clrMapOvr>
    <a:masterClrMapping/>
  </p:clrMapOvr>
  <p:transition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0"/>
            <a:ext cx="9143997" cy="51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D0853F-0A83-4BF7-947F-A641DD4F6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552" y="-125499"/>
            <a:ext cx="9170548" cy="9170548"/>
          </a:xfrm>
          <a:prstGeom prst="rect">
            <a:avLst/>
          </a:prstGeom>
        </p:spPr>
      </p:pic>
      <p:sp>
        <p:nvSpPr>
          <p:cNvPr id="256" name="Google Shape;256;p23"/>
          <p:cNvSpPr/>
          <p:nvPr/>
        </p:nvSpPr>
        <p:spPr>
          <a:xfrm>
            <a:off x="646755" y="1870406"/>
            <a:ext cx="7951490" cy="1507205"/>
          </a:xfrm>
          <a:custGeom>
            <a:avLst/>
            <a:gdLst/>
            <a:ahLst/>
            <a:cxnLst/>
            <a:rect l="l" t="t" r="r" b="b"/>
            <a:pathLst>
              <a:path w="6934192" h="1714637" extrusionOk="0">
                <a:moveTo>
                  <a:pt x="0" y="0"/>
                </a:moveTo>
                <a:lnTo>
                  <a:pt x="6934192" y="0"/>
                </a:lnTo>
                <a:lnTo>
                  <a:pt x="6934192" y="1714636"/>
                </a:lnTo>
                <a:lnTo>
                  <a:pt x="0" y="17146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7" name="Google Shape;257;p23"/>
          <p:cNvSpPr/>
          <p:nvPr/>
        </p:nvSpPr>
        <p:spPr>
          <a:xfrm>
            <a:off x="-3882615" y="-317619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8" name="Google Shape;258;p23"/>
          <p:cNvSpPr/>
          <p:nvPr/>
        </p:nvSpPr>
        <p:spPr>
          <a:xfrm>
            <a:off x="8250785" y="3875548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9" name="Google Shape;259;p23"/>
          <p:cNvSpPr/>
          <p:nvPr/>
        </p:nvSpPr>
        <p:spPr>
          <a:xfrm>
            <a:off x="-4696337" y="480094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260" name="Google Shape;260;p23"/>
          <p:cNvCxnSpPr>
            <a:cxnSpLocks/>
          </p:cNvCxnSpPr>
          <p:nvPr/>
        </p:nvCxnSpPr>
        <p:spPr>
          <a:xfrm flipV="1">
            <a:off x="979254" y="3496806"/>
            <a:ext cx="7177194" cy="16782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sx="99000" sy="99000" algn="ctr" rotWithShape="0">
              <a:srgbClr val="000000">
                <a:alpha val="98000"/>
              </a:srgbClr>
            </a:outerShdw>
          </a:effectLst>
        </p:spPr>
      </p:cxnSp>
      <p:sp>
        <p:nvSpPr>
          <p:cNvPr id="261" name="Google Shape;261;p23"/>
          <p:cNvSpPr txBox="1"/>
          <p:nvPr/>
        </p:nvSpPr>
        <p:spPr>
          <a:xfrm>
            <a:off x="1398977" y="2112798"/>
            <a:ext cx="646874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БЕЗОПАСНОСТЬ: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ПРИНЦИПЫ И ПРИОРИТЕТЫ</a:t>
            </a:r>
            <a:endParaRPr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3" name="Google Shape;263;p23"/>
          <p:cNvGrpSpPr/>
          <p:nvPr/>
        </p:nvGrpSpPr>
        <p:grpSpPr>
          <a:xfrm rot="-5400000">
            <a:off x="615672" y="2898633"/>
            <a:ext cx="1543069" cy="1579215"/>
            <a:chOff x="0" y="-19050"/>
            <a:chExt cx="812800" cy="831850"/>
          </a:xfrm>
        </p:grpSpPr>
        <p:sp>
          <p:nvSpPr>
            <p:cNvPr id="264" name="Google Shape;264;p23"/>
            <p:cNvSpPr/>
            <p:nvPr/>
          </p:nvSpPr>
          <p:spPr>
            <a:xfrm>
              <a:off x="0" y="0"/>
              <a:ext cx="17678" cy="491694"/>
            </a:xfrm>
            <a:custGeom>
              <a:avLst/>
              <a:gdLst/>
              <a:ahLst/>
              <a:cxnLst/>
              <a:rect l="l" t="t" r="r" b="b"/>
              <a:pathLst>
                <a:path w="17678" h="491694" extrusionOk="0">
                  <a:moveTo>
                    <a:pt x="0" y="0"/>
                  </a:moveTo>
                  <a:lnTo>
                    <a:pt x="17678" y="0"/>
                  </a:lnTo>
                  <a:lnTo>
                    <a:pt x="17678" y="491694"/>
                  </a:lnTo>
                  <a:lnTo>
                    <a:pt x="0" y="4916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65" name="Google Shape;265;p2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748888-6CD8-486E-93D2-30CF21433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14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-4295638" y="-816477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8" y="0"/>
                </a:lnTo>
                <a:lnTo>
                  <a:pt x="12190628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2" name="Google Shape;272;p24"/>
          <p:cNvSpPr/>
          <p:nvPr/>
        </p:nvSpPr>
        <p:spPr>
          <a:xfrm>
            <a:off x="8357829" y="3691496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3" name="Google Shape;273;p24"/>
          <p:cNvSpPr/>
          <p:nvPr/>
        </p:nvSpPr>
        <p:spPr>
          <a:xfrm>
            <a:off x="-5109360" y="-18765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4" name="Google Shape;274;p24"/>
          <p:cNvGrpSpPr/>
          <p:nvPr/>
        </p:nvGrpSpPr>
        <p:grpSpPr>
          <a:xfrm>
            <a:off x="0" y="1244906"/>
            <a:ext cx="9144000" cy="2358456"/>
            <a:chOff x="0" y="0"/>
            <a:chExt cx="10017851" cy="972071"/>
          </a:xfrm>
        </p:grpSpPr>
        <p:sp>
          <p:nvSpPr>
            <p:cNvPr id="275" name="Google Shape;275;p24"/>
            <p:cNvSpPr/>
            <p:nvPr/>
          </p:nvSpPr>
          <p:spPr>
            <a:xfrm>
              <a:off x="0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6" name="Google Shape;276;p24"/>
            <p:cNvSpPr/>
            <p:nvPr/>
          </p:nvSpPr>
          <p:spPr>
            <a:xfrm rot="10800000">
              <a:off x="2658745" y="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7" name="Google Shape;277;p24"/>
            <p:cNvSpPr/>
            <p:nvPr/>
          </p:nvSpPr>
          <p:spPr>
            <a:xfrm>
              <a:off x="3433255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6" y="0"/>
                  </a:lnTo>
                  <a:lnTo>
                    <a:pt x="3725726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8" name="Google Shape;278;p24"/>
            <p:cNvSpPr/>
            <p:nvPr/>
          </p:nvSpPr>
          <p:spPr>
            <a:xfrm>
              <a:off x="6292124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79" name="Google Shape;279;p24"/>
          <p:cNvSpPr/>
          <p:nvPr/>
        </p:nvSpPr>
        <p:spPr>
          <a:xfrm>
            <a:off x="7544107" y="4489210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4"/>
          <p:cNvSpPr txBox="1"/>
          <p:nvPr/>
        </p:nvSpPr>
        <p:spPr>
          <a:xfrm>
            <a:off x="0" y="1452004"/>
            <a:ext cx="914400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3100" b="1" dirty="0">
                <a:latin typeface="+mj-lt"/>
                <a:ea typeface="Fira Sans Black"/>
                <a:cs typeface="Fira Sans Black"/>
                <a:sym typeface="Fira Sans Black"/>
              </a:rPr>
              <a:t>МЫ ЖИВЕМ В ЭПОХУ </a:t>
            </a:r>
          </a:p>
          <a:p>
            <a:pPr lvl="0" algn="ctr"/>
            <a:r>
              <a:rPr lang="ru-RU" sz="3100" b="1" dirty="0">
                <a:latin typeface="+mj-lt"/>
                <a:ea typeface="Fira Sans Black"/>
                <a:cs typeface="Fira Sans Black"/>
                <a:sym typeface="Fira Sans Black"/>
              </a:rPr>
              <a:t>ИМУЩЕСТВЕННОГО РАССЛОЕНИЯ – МАССОВОЙ КОНЦЕНТРАЦИИ БОГАТСТВА</a:t>
            </a:r>
          </a:p>
          <a:p>
            <a:pPr lvl="0" algn="ctr"/>
            <a:r>
              <a:rPr lang="ru-RU" sz="3100" b="1" dirty="0">
                <a:latin typeface="+mj-lt"/>
                <a:ea typeface="Fira Sans Black"/>
                <a:cs typeface="Fira Sans Black"/>
                <a:sym typeface="Fira Sans Black"/>
              </a:rPr>
              <a:t>И БЕСПРЕЦЕДЕНТНОГО НЕРАВЕНСТВА.</a:t>
            </a:r>
            <a:endParaRPr lang="ru-RU" sz="3100" b="1" dirty="0">
              <a:latin typeface="+mj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B6A16D2-BC54-4877-97FA-9B98414DD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240" y="3450199"/>
            <a:ext cx="2257734" cy="169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38C1A5-3AB4-4B5A-8E1A-F165A33D0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3974"/>
      </p:ext>
    </p:extLst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-4295638" y="-816477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8" y="0"/>
                </a:lnTo>
                <a:lnTo>
                  <a:pt x="12190628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2" name="Google Shape;272;p24"/>
          <p:cNvSpPr/>
          <p:nvPr/>
        </p:nvSpPr>
        <p:spPr>
          <a:xfrm>
            <a:off x="8357829" y="3691496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3" name="Google Shape;273;p24"/>
          <p:cNvSpPr/>
          <p:nvPr/>
        </p:nvSpPr>
        <p:spPr>
          <a:xfrm>
            <a:off x="-5109360" y="-18765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4" name="Google Shape;274;p24"/>
          <p:cNvGrpSpPr/>
          <p:nvPr/>
        </p:nvGrpSpPr>
        <p:grpSpPr>
          <a:xfrm>
            <a:off x="0" y="580531"/>
            <a:ext cx="9144000" cy="1405425"/>
            <a:chOff x="0" y="0"/>
            <a:chExt cx="10017851" cy="972071"/>
          </a:xfrm>
        </p:grpSpPr>
        <p:sp>
          <p:nvSpPr>
            <p:cNvPr id="275" name="Google Shape;275;p24"/>
            <p:cNvSpPr/>
            <p:nvPr/>
          </p:nvSpPr>
          <p:spPr>
            <a:xfrm>
              <a:off x="0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6" name="Google Shape;276;p24"/>
            <p:cNvSpPr/>
            <p:nvPr/>
          </p:nvSpPr>
          <p:spPr>
            <a:xfrm rot="10800000">
              <a:off x="2658745" y="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7" name="Google Shape;277;p24"/>
            <p:cNvSpPr/>
            <p:nvPr/>
          </p:nvSpPr>
          <p:spPr>
            <a:xfrm>
              <a:off x="3433255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6" y="0"/>
                  </a:lnTo>
                  <a:lnTo>
                    <a:pt x="3725726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8" name="Google Shape;278;p24"/>
            <p:cNvSpPr/>
            <p:nvPr/>
          </p:nvSpPr>
          <p:spPr>
            <a:xfrm>
              <a:off x="6292124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79" name="Google Shape;279;p24"/>
          <p:cNvSpPr/>
          <p:nvPr/>
        </p:nvSpPr>
        <p:spPr>
          <a:xfrm>
            <a:off x="7544107" y="4489210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4"/>
          <p:cNvSpPr txBox="1"/>
          <p:nvPr/>
        </p:nvSpPr>
        <p:spPr>
          <a:xfrm>
            <a:off x="71438" y="784768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3100" b="1" dirty="0">
                <a:latin typeface="+mj-lt"/>
                <a:ea typeface="Fira Sans Black"/>
                <a:cs typeface="Fira Sans Black"/>
                <a:sym typeface="Fira Sans Black"/>
              </a:rPr>
              <a:t>Уже сегодня более 3 млрд жителей планеты не могут позволить себе здоровое питание.</a:t>
            </a:r>
            <a:endParaRPr lang="ru-RU" sz="3100" b="1" dirty="0">
              <a:latin typeface="+mj-lt"/>
            </a:endParaRPr>
          </a:p>
        </p:txBody>
      </p:sp>
      <p:sp>
        <p:nvSpPr>
          <p:cNvPr id="13" name="Google Shape;280;p24"/>
          <p:cNvSpPr txBox="1"/>
          <p:nvPr/>
        </p:nvSpPr>
        <p:spPr>
          <a:xfrm>
            <a:off x="-71438" y="2148399"/>
            <a:ext cx="914400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Согласно данным ООН:</a:t>
            </a:r>
          </a:p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с 2019 года из-за пандемии, </a:t>
            </a:r>
          </a:p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экстремальных погодных явлений </a:t>
            </a:r>
          </a:p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и вооруженных конфликтов </a:t>
            </a:r>
          </a:p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число голодающих в мире </a:t>
            </a:r>
          </a:p>
          <a:p>
            <a:pPr lvl="0" algn="ctr"/>
            <a:r>
              <a:rPr lang="ru-RU" sz="2800" b="1" dirty="0">
                <a:latin typeface="+mj-lt"/>
                <a:ea typeface="Fira Sans Black"/>
                <a:cs typeface="Fira Sans Black"/>
                <a:sym typeface="Fira Sans Black"/>
              </a:rPr>
              <a:t>УВЕЛИЧИЛОСЬ НА 122 МЛН ЧЕЛ.</a:t>
            </a:r>
            <a:endParaRPr lang="ru-RU" sz="2800" b="1" dirty="0">
              <a:latin typeface="+mj-lt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9CDBFB-8679-48B6-B5BC-DD57EA7B1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60668"/>
      </p:ext>
    </p:extLst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/>
          <p:nvPr/>
        </p:nvSpPr>
        <p:spPr>
          <a:xfrm>
            <a:off x="-4295638" y="-816477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8" y="0"/>
                </a:lnTo>
                <a:lnTo>
                  <a:pt x="12190628" y="3014409"/>
                </a:lnTo>
                <a:lnTo>
                  <a:pt x="0" y="30144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2" name="Google Shape;272;p24"/>
          <p:cNvSpPr/>
          <p:nvPr/>
        </p:nvSpPr>
        <p:spPr>
          <a:xfrm>
            <a:off x="8357829" y="3691496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3" name="Google Shape;273;p24"/>
          <p:cNvSpPr/>
          <p:nvPr/>
        </p:nvSpPr>
        <p:spPr>
          <a:xfrm>
            <a:off x="-5109360" y="-18765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4" name="Google Shape;274;p24"/>
          <p:cNvGrpSpPr/>
          <p:nvPr/>
        </p:nvGrpSpPr>
        <p:grpSpPr>
          <a:xfrm>
            <a:off x="0" y="58156"/>
            <a:ext cx="9144000" cy="2763626"/>
            <a:chOff x="0" y="0"/>
            <a:chExt cx="10017851" cy="972071"/>
          </a:xfrm>
        </p:grpSpPr>
        <p:sp>
          <p:nvSpPr>
            <p:cNvPr id="275" name="Google Shape;275;p24"/>
            <p:cNvSpPr/>
            <p:nvPr/>
          </p:nvSpPr>
          <p:spPr>
            <a:xfrm>
              <a:off x="0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6" name="Google Shape;276;p24"/>
            <p:cNvSpPr/>
            <p:nvPr/>
          </p:nvSpPr>
          <p:spPr>
            <a:xfrm rot="10800000">
              <a:off x="2658745" y="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7" name="Google Shape;277;p24"/>
            <p:cNvSpPr/>
            <p:nvPr/>
          </p:nvSpPr>
          <p:spPr>
            <a:xfrm>
              <a:off x="3433255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6" y="0"/>
                  </a:lnTo>
                  <a:lnTo>
                    <a:pt x="3725726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78" name="Google Shape;278;p24"/>
            <p:cNvSpPr/>
            <p:nvPr/>
          </p:nvSpPr>
          <p:spPr>
            <a:xfrm>
              <a:off x="6292124" y="50800"/>
              <a:ext cx="3725727" cy="921271"/>
            </a:xfrm>
            <a:custGeom>
              <a:avLst/>
              <a:gdLst/>
              <a:ahLst/>
              <a:cxnLst/>
              <a:rect l="l" t="t" r="r" b="b"/>
              <a:pathLst>
                <a:path w="3725727" h="921271" extrusionOk="0">
                  <a:moveTo>
                    <a:pt x="0" y="0"/>
                  </a:moveTo>
                  <a:lnTo>
                    <a:pt x="3725727" y="0"/>
                  </a:lnTo>
                  <a:lnTo>
                    <a:pt x="3725727" y="921271"/>
                  </a:lnTo>
                  <a:lnTo>
                    <a:pt x="0" y="921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79" name="Google Shape;279;p24"/>
          <p:cNvSpPr/>
          <p:nvPr/>
        </p:nvSpPr>
        <p:spPr>
          <a:xfrm>
            <a:off x="7544107" y="4489210"/>
            <a:ext cx="6095314" cy="1507205"/>
          </a:xfrm>
          <a:custGeom>
            <a:avLst/>
            <a:gdLst/>
            <a:ahLst/>
            <a:cxnLst/>
            <a:rect l="l" t="t" r="r" b="b"/>
            <a:pathLst>
              <a:path w="12190627" h="3014410" extrusionOk="0">
                <a:moveTo>
                  <a:pt x="0" y="0"/>
                </a:moveTo>
                <a:lnTo>
                  <a:pt x="12190627" y="0"/>
                </a:lnTo>
                <a:lnTo>
                  <a:pt x="12190627" y="3014410"/>
                </a:lnTo>
                <a:lnTo>
                  <a:pt x="0" y="3014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24"/>
          <p:cNvSpPr txBox="1"/>
          <p:nvPr/>
        </p:nvSpPr>
        <p:spPr>
          <a:xfrm>
            <a:off x="407413" y="353063"/>
            <a:ext cx="8329174" cy="20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/>
            <a:r>
              <a:rPr lang="ru-RU" sz="2700" b="1" dirty="0">
                <a:latin typeface="+mj-lt"/>
                <a:ea typeface="Fira Sans Black"/>
                <a:cs typeface="Fira Sans Black"/>
                <a:sym typeface="Fira Sans Black"/>
              </a:rPr>
              <a:t>Пандемия </a:t>
            </a:r>
            <a:r>
              <a:rPr lang="ru-RU" sz="2700" b="1" dirty="0" err="1">
                <a:latin typeface="+mj-lt"/>
                <a:ea typeface="Fira Sans Black"/>
                <a:cs typeface="Fira Sans Black"/>
                <a:sym typeface="Fira Sans Black"/>
              </a:rPr>
              <a:t>коронавирусной</a:t>
            </a:r>
            <a:r>
              <a:rPr lang="ru-RU" sz="2700" b="1" dirty="0">
                <a:latin typeface="+mj-lt"/>
                <a:ea typeface="Fira Sans Black"/>
                <a:cs typeface="Fira Sans Black"/>
                <a:sym typeface="Fira Sans Black"/>
              </a:rPr>
              <a:t> инфекции не только выявила критические проблемы в системах здравоохранения и социальной защиты,                      но и оказала неблагоприятное воздействие                   на развитие мировой экономики. </a:t>
            </a:r>
            <a:endParaRPr sz="2700" b="1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26683" r="-78" b="21844"/>
          <a:stretch/>
        </p:blipFill>
        <p:spPr>
          <a:xfrm>
            <a:off x="5094" y="2878931"/>
            <a:ext cx="9151143" cy="22579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6FB735-A22F-4627-9801-5B3DE4CB0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28721"/>
      </p:ext>
    </p:extLst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72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1955" r="4596"/>
          <a:stretch/>
        </p:blipFill>
        <p:spPr>
          <a:xfrm>
            <a:off x="5188527" y="0"/>
            <a:ext cx="3955473" cy="5143500"/>
          </a:xfrm>
          <a:prstGeom prst="rect">
            <a:avLst/>
          </a:prstGeom>
        </p:spPr>
      </p:pic>
      <p:grpSp>
        <p:nvGrpSpPr>
          <p:cNvPr id="495" name="Google Shape;495;p30"/>
          <p:cNvGrpSpPr/>
          <p:nvPr/>
        </p:nvGrpSpPr>
        <p:grpSpPr>
          <a:xfrm>
            <a:off x="1408041" y="-188275"/>
            <a:ext cx="4776008" cy="5331775"/>
            <a:chOff x="0" y="0"/>
            <a:chExt cx="12736021" cy="14218067"/>
          </a:xfrm>
        </p:grpSpPr>
        <p:sp>
          <p:nvSpPr>
            <p:cNvPr id="496" name="Google Shape;496;p30"/>
            <p:cNvSpPr/>
            <p:nvPr/>
          </p:nvSpPr>
          <p:spPr>
            <a:xfrm>
              <a:off x="2685067" y="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97" name="Google Shape;497;p30"/>
            <p:cNvSpPr/>
            <p:nvPr/>
          </p:nvSpPr>
          <p:spPr>
            <a:xfrm>
              <a:off x="1091390" y="700788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98" name="Google Shape;498;p30"/>
            <p:cNvSpPr/>
            <p:nvPr/>
          </p:nvSpPr>
          <p:spPr>
            <a:xfrm>
              <a:off x="1884777" y="1242663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499" name="Google Shape;499;p30"/>
            <p:cNvSpPr/>
            <p:nvPr/>
          </p:nvSpPr>
          <p:spPr>
            <a:xfrm>
              <a:off x="1849325" y="825054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00" name="Google Shape;500;p30"/>
            <p:cNvSpPr/>
            <p:nvPr/>
          </p:nvSpPr>
          <p:spPr>
            <a:xfrm>
              <a:off x="1324807" y="249625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01" name="Google Shape;501;p30"/>
            <p:cNvSpPr/>
            <p:nvPr/>
          </p:nvSpPr>
          <p:spPr>
            <a:xfrm>
              <a:off x="1289356" y="950413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3" y="0"/>
                  </a:lnTo>
                  <a:lnTo>
                    <a:pt x="10050953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02" name="Google Shape;502;p30"/>
            <p:cNvSpPr/>
            <p:nvPr/>
          </p:nvSpPr>
          <p:spPr>
            <a:xfrm>
              <a:off x="702360" y="3680034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6"/>
                  </a:lnTo>
                  <a:lnTo>
                    <a:pt x="0" y="24853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03" name="Google Shape;503;p30"/>
            <p:cNvSpPr/>
            <p:nvPr/>
          </p:nvSpPr>
          <p:spPr>
            <a:xfrm>
              <a:off x="666908" y="10687918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04" name="Google Shape;504;p30"/>
            <p:cNvSpPr/>
            <p:nvPr/>
          </p:nvSpPr>
          <p:spPr>
            <a:xfrm>
              <a:off x="35452" y="4724856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05" name="Google Shape;505;p30"/>
            <p:cNvSpPr/>
            <p:nvPr/>
          </p:nvSpPr>
          <p:spPr>
            <a:xfrm>
              <a:off x="0" y="11732740"/>
              <a:ext cx="10050954" cy="2485327"/>
            </a:xfrm>
            <a:custGeom>
              <a:avLst/>
              <a:gdLst/>
              <a:ahLst/>
              <a:cxnLst/>
              <a:rect l="l" t="t" r="r" b="b"/>
              <a:pathLst>
                <a:path w="10050954" h="2485327" extrusionOk="0">
                  <a:moveTo>
                    <a:pt x="0" y="0"/>
                  </a:moveTo>
                  <a:lnTo>
                    <a:pt x="10050954" y="0"/>
                  </a:lnTo>
                  <a:lnTo>
                    <a:pt x="10050954" y="2485327"/>
                  </a:lnTo>
                  <a:lnTo>
                    <a:pt x="0" y="248532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21" name="Google Shape;380;p26"/>
          <p:cNvSpPr txBox="1"/>
          <p:nvPr/>
        </p:nvSpPr>
        <p:spPr>
          <a:xfrm>
            <a:off x="212395" y="743723"/>
            <a:ext cx="4719915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Fira Sans Black"/>
                <a:cs typeface="Fira Sans Black"/>
                <a:sym typeface="Fira Sans Black"/>
              </a:rPr>
              <a:t>В последние годы во многих странах Европы кризис доступного жилья сокращает доходы семей, углубляет неравенство, вредит здоровью детей, обедняет молодежь, приводит к росту бездомности.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3FF22B-FFED-48CC-94D0-5F82C36DB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31"/>
          <p:cNvGrpSpPr/>
          <p:nvPr/>
        </p:nvGrpSpPr>
        <p:grpSpPr>
          <a:xfrm>
            <a:off x="71008" y="1508485"/>
            <a:ext cx="9128917" cy="2574364"/>
            <a:chOff x="0" y="0"/>
            <a:chExt cx="22251417" cy="6864971"/>
          </a:xfrm>
        </p:grpSpPr>
        <p:sp>
          <p:nvSpPr>
            <p:cNvPr id="519" name="Google Shape;519;p31"/>
            <p:cNvSpPr txBox="1"/>
            <p:nvPr/>
          </p:nvSpPr>
          <p:spPr>
            <a:xfrm>
              <a:off x="894557" y="590138"/>
              <a:ext cx="5153478" cy="36933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1"/>
              <a:r>
                <a:rPr lang="ru-RU" sz="1800" dirty="0">
                  <a:latin typeface="+mn-lt"/>
                  <a:ea typeface="Nunito"/>
                  <a:cs typeface="Nunito"/>
                  <a:sym typeface="Nunito"/>
                </a:rPr>
                <a:t>удовлетворение ключевых социальных потребностей граждан</a:t>
              </a:r>
              <a:endParaRPr sz="1800" dirty="0">
                <a:latin typeface="+mn-lt"/>
              </a:endParaRPr>
            </a:p>
          </p:txBody>
        </p:sp>
        <p:cxnSp>
          <p:nvCxnSpPr>
            <p:cNvPr id="521" name="Google Shape;521;p31"/>
            <p:cNvCxnSpPr/>
            <p:nvPr/>
          </p:nvCxnSpPr>
          <p:spPr>
            <a:xfrm>
              <a:off x="12700" y="0"/>
              <a:ext cx="0" cy="6864971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522" name="Google Shape;522;p31"/>
            <p:cNvGrpSpPr/>
            <p:nvPr/>
          </p:nvGrpSpPr>
          <p:grpSpPr>
            <a:xfrm rot="5400000">
              <a:off x="-36301" y="3178380"/>
              <a:ext cx="580814" cy="508212"/>
              <a:chOff x="0" y="0"/>
              <a:chExt cx="812800" cy="711200"/>
            </a:xfrm>
          </p:grpSpPr>
          <p:sp>
            <p:nvSpPr>
              <p:cNvPr id="523" name="Google Shape;523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524" name="Google Shape;524;p31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32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" name="Google Shape;519;p31"/>
            <p:cNvSpPr txBox="1"/>
            <p:nvPr/>
          </p:nvSpPr>
          <p:spPr>
            <a:xfrm>
              <a:off x="5863639" y="566224"/>
              <a:ext cx="5232218" cy="443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1"/>
              <a:r>
                <a:rPr lang="ru-RU" sz="1800" dirty="0">
                  <a:latin typeface="+mn-lt"/>
                  <a:ea typeface="Nunito"/>
                  <a:cs typeface="Nunito"/>
                  <a:sym typeface="Nunito"/>
                </a:rPr>
                <a:t>обеспечение общественной безопасности и безопасности жизнедеятельности населения</a:t>
              </a:r>
              <a:endParaRPr sz="1800" dirty="0">
                <a:latin typeface="+mn-lt"/>
              </a:endParaRPr>
            </a:p>
          </p:txBody>
        </p:sp>
        <p:sp>
          <p:nvSpPr>
            <p:cNvPr id="39" name="Google Shape;519;p31"/>
            <p:cNvSpPr txBox="1"/>
            <p:nvPr/>
          </p:nvSpPr>
          <p:spPr>
            <a:xfrm>
              <a:off x="11445802" y="521019"/>
              <a:ext cx="5232219" cy="443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1"/>
              <a:r>
                <a:rPr lang="ru-RU" sz="1800" dirty="0">
                  <a:latin typeface="+mn-lt"/>
                  <a:ea typeface="Nunito"/>
                  <a:cs typeface="Nunito"/>
                  <a:sym typeface="Nunito"/>
                </a:rPr>
                <a:t>устойчивость рынка труда, минимизация безработицы и достойный уровень оплаты труда</a:t>
              </a:r>
              <a:endParaRPr sz="1800" dirty="0">
                <a:latin typeface="+mn-lt"/>
              </a:endParaRPr>
            </a:p>
          </p:txBody>
        </p:sp>
        <p:sp>
          <p:nvSpPr>
            <p:cNvPr id="41" name="Google Shape;519;p31"/>
            <p:cNvSpPr txBox="1"/>
            <p:nvPr/>
          </p:nvSpPr>
          <p:spPr>
            <a:xfrm>
              <a:off x="17019198" y="556280"/>
              <a:ext cx="5232219" cy="44319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1"/>
              <a:r>
                <a:rPr lang="ru-RU" sz="1800" dirty="0">
                  <a:latin typeface="+mn-lt"/>
                  <a:ea typeface="Nunito"/>
                  <a:cs typeface="Nunito"/>
                  <a:sym typeface="Nunito"/>
                </a:rPr>
                <a:t>развитие интеллектуального и духовно-нравственного потенциала общества</a:t>
              </a:r>
              <a:endParaRPr sz="1800" dirty="0">
                <a:latin typeface="+mn-lt"/>
              </a:endParaRPr>
            </a:p>
          </p:txBody>
        </p:sp>
      </p:grpSp>
      <p:grpSp>
        <p:nvGrpSpPr>
          <p:cNvPr id="525" name="Google Shape;525;p31"/>
          <p:cNvGrpSpPr/>
          <p:nvPr/>
        </p:nvGrpSpPr>
        <p:grpSpPr>
          <a:xfrm>
            <a:off x="4599144" y="1508485"/>
            <a:ext cx="190579" cy="2574364"/>
            <a:chOff x="0" y="0"/>
            <a:chExt cx="508212" cy="6864971"/>
          </a:xfrm>
        </p:grpSpPr>
        <p:cxnSp>
          <p:nvCxnSpPr>
            <p:cNvPr id="529" name="Google Shape;529;p31"/>
            <p:cNvCxnSpPr/>
            <p:nvPr/>
          </p:nvCxnSpPr>
          <p:spPr>
            <a:xfrm>
              <a:off x="12700" y="0"/>
              <a:ext cx="0" cy="6864971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530" name="Google Shape;530;p31"/>
            <p:cNvGrpSpPr/>
            <p:nvPr/>
          </p:nvGrpSpPr>
          <p:grpSpPr>
            <a:xfrm rot="5400000">
              <a:off x="-36301" y="3178380"/>
              <a:ext cx="580814" cy="508212"/>
              <a:chOff x="0" y="0"/>
              <a:chExt cx="812800" cy="711200"/>
            </a:xfrm>
          </p:grpSpPr>
          <p:sp>
            <p:nvSpPr>
              <p:cNvPr id="531" name="Google Shape;531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532" name="Google Shape;532;p31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32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536" name="Google Shape;536;p31"/>
          <p:cNvCxnSpPr/>
          <p:nvPr/>
        </p:nvCxnSpPr>
        <p:spPr>
          <a:xfrm>
            <a:off x="2339839" y="1508486"/>
            <a:ext cx="0" cy="25743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37" name="Google Shape;537;p31"/>
          <p:cNvGrpSpPr/>
          <p:nvPr/>
        </p:nvGrpSpPr>
        <p:grpSpPr>
          <a:xfrm rot="5400000">
            <a:off x="2342244" y="2700378"/>
            <a:ext cx="217805" cy="190580"/>
            <a:chOff x="0" y="0"/>
            <a:chExt cx="812800" cy="711200"/>
          </a:xfrm>
        </p:grpSpPr>
        <p:sp>
          <p:nvSpPr>
            <p:cNvPr id="538" name="Google Shape;538;p3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 extrusionOk="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539" name="Google Shape;539;p31"/>
            <p:cNvSpPr txBox="1"/>
            <p:nvPr/>
          </p:nvSpPr>
          <p:spPr>
            <a:xfrm>
              <a:off x="127000" y="311150"/>
              <a:ext cx="558800" cy="349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31"/>
          <p:cNvGrpSpPr/>
          <p:nvPr/>
        </p:nvGrpSpPr>
        <p:grpSpPr>
          <a:xfrm>
            <a:off x="6863212" y="1508485"/>
            <a:ext cx="190579" cy="2574364"/>
            <a:chOff x="0" y="0"/>
            <a:chExt cx="508212" cy="6864971"/>
          </a:xfrm>
        </p:grpSpPr>
        <p:cxnSp>
          <p:nvCxnSpPr>
            <p:cNvPr id="544" name="Google Shape;544;p31"/>
            <p:cNvCxnSpPr/>
            <p:nvPr/>
          </p:nvCxnSpPr>
          <p:spPr>
            <a:xfrm>
              <a:off x="12700" y="0"/>
              <a:ext cx="0" cy="6864971"/>
            </a:xfrm>
            <a:prstGeom prst="straightConnector1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545" name="Google Shape;545;p31"/>
            <p:cNvGrpSpPr/>
            <p:nvPr/>
          </p:nvGrpSpPr>
          <p:grpSpPr>
            <a:xfrm rot="5400000">
              <a:off x="-36301" y="3178380"/>
              <a:ext cx="580814" cy="508212"/>
              <a:chOff x="0" y="0"/>
              <a:chExt cx="812800" cy="711200"/>
            </a:xfrm>
          </p:grpSpPr>
          <p:sp>
            <p:nvSpPr>
              <p:cNvPr id="546" name="Google Shape;546;p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 extrusionOk="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</p:sp>
          <p:sp>
            <p:nvSpPr>
              <p:cNvPr id="547" name="Google Shape;547;p31"/>
              <p:cNvSpPr txBox="1"/>
              <p:nvPr/>
            </p:nvSpPr>
            <p:spPr>
              <a:xfrm>
                <a:off x="127000" y="311150"/>
                <a:ext cx="558800" cy="3492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32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9" name="Google Shape;549;p31"/>
          <p:cNvGrpSpPr/>
          <p:nvPr/>
        </p:nvGrpSpPr>
        <p:grpSpPr>
          <a:xfrm>
            <a:off x="817051" y="232749"/>
            <a:ext cx="7342909" cy="944754"/>
            <a:chOff x="0" y="0"/>
            <a:chExt cx="8190721" cy="1191231"/>
          </a:xfrm>
        </p:grpSpPr>
        <p:sp>
          <p:nvSpPr>
            <p:cNvPr id="551" name="Google Shape;551;p31"/>
            <p:cNvSpPr/>
            <p:nvPr/>
          </p:nvSpPr>
          <p:spPr>
            <a:xfrm>
              <a:off x="3373243" y="0"/>
              <a:ext cx="4817478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550" name="Google Shape;550;p31"/>
            <p:cNvSpPr/>
            <p:nvPr/>
          </p:nvSpPr>
          <p:spPr>
            <a:xfrm>
              <a:off x="0" y="0"/>
              <a:ext cx="4817477" cy="1191231"/>
            </a:xfrm>
            <a:custGeom>
              <a:avLst/>
              <a:gdLst/>
              <a:ahLst/>
              <a:cxnLst/>
              <a:rect l="l" t="t" r="r" b="b"/>
              <a:pathLst>
                <a:path w="4817478" h="1191231" extrusionOk="0">
                  <a:moveTo>
                    <a:pt x="0" y="0"/>
                  </a:moveTo>
                  <a:lnTo>
                    <a:pt x="4817478" y="0"/>
                  </a:lnTo>
                  <a:lnTo>
                    <a:pt x="4817478" y="1191231"/>
                  </a:lnTo>
                  <a:lnTo>
                    <a:pt x="0" y="119123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552" name="Google Shape;552;p31"/>
          <p:cNvSpPr txBox="1"/>
          <p:nvPr/>
        </p:nvSpPr>
        <p:spPr>
          <a:xfrm>
            <a:off x="1269753" y="381000"/>
            <a:ext cx="660449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ru-RU" sz="2400" b="1" dirty="0">
                <a:latin typeface="+mj-lt"/>
                <a:sym typeface="Fira Sans Black"/>
              </a:rPr>
              <a:t>ОСНОВНЫЕ НАЦИОНАЛЬНЫЕ ИНТЕРЕСЫ В СОЦИАЛЬНОЙ СФЕРЕ:</a:t>
            </a:r>
            <a:endParaRPr sz="400" b="1" dirty="0">
              <a:latin typeface="+mj-lt"/>
            </a:endParaRPr>
          </a:p>
        </p:txBody>
      </p:sp>
      <p:pic>
        <p:nvPicPr>
          <p:cNvPr id="1030" name="Picture 6" descr="https://strawberrytours.com/wp-content/uploads/2022/08/MinskSkylin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5" b="5091"/>
          <a:stretch/>
        </p:blipFill>
        <p:spPr bwMode="auto">
          <a:xfrm>
            <a:off x="-1" y="3452095"/>
            <a:ext cx="9144000" cy="170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7A12579-A221-4DAC-9182-CCDA5CBD2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1" y="44401"/>
            <a:ext cx="568144" cy="392517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C1FF72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1260</Words>
  <Application>Microsoft Office PowerPoint</Application>
  <PresentationFormat>Экран (16:9)</PresentationFormat>
  <Paragraphs>154</Paragraphs>
  <Slides>44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Calibri</vt:lpstr>
      <vt:lpstr>Fira Sans Black</vt:lpstr>
      <vt:lpstr>Arial</vt:lpstr>
      <vt:lpstr>Nunito</vt:lpstr>
      <vt:lpstr>Simple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Registration</cp:lastModifiedBy>
  <cp:revision>46</cp:revision>
  <dcterms:modified xsi:type="dcterms:W3CDTF">2023-10-14T14:11:09Z</dcterms:modified>
</cp:coreProperties>
</file>